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57" r:id="rId6"/>
    <p:sldId id="400" r:id="rId7"/>
    <p:sldId id="261" r:id="rId8"/>
    <p:sldId id="267" r:id="rId9"/>
    <p:sldId id="260" r:id="rId10"/>
    <p:sldId id="268" r:id="rId11"/>
    <p:sldId id="262" r:id="rId12"/>
    <p:sldId id="263" r:id="rId13"/>
    <p:sldId id="264" r:id="rId14"/>
    <p:sldId id="269" r:id="rId15"/>
    <p:sldId id="270" r:id="rId16"/>
    <p:sldId id="371" r:id="rId17"/>
    <p:sldId id="372" r:id="rId18"/>
    <p:sldId id="374" r:id="rId19"/>
    <p:sldId id="258" r:id="rId20"/>
    <p:sldId id="409" r:id="rId21"/>
    <p:sldId id="403" r:id="rId22"/>
    <p:sldId id="405" r:id="rId23"/>
    <p:sldId id="401" r:id="rId24"/>
    <p:sldId id="404" r:id="rId25"/>
    <p:sldId id="407" r:id="rId26"/>
    <p:sldId id="408" r:id="rId27"/>
    <p:sldId id="410" r:id="rId28"/>
    <p:sldId id="411" r:id="rId29"/>
    <p:sldId id="412" r:id="rId30"/>
    <p:sldId id="398" r:id="rId31"/>
    <p:sldId id="389" r:id="rId32"/>
    <p:sldId id="399" r:id="rId33"/>
    <p:sldId id="386" r:id="rId34"/>
    <p:sldId id="406" r:id="rId3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1BF372-95A0-412E-A798-2BC838DED121}" v="10" dt="2025-04-24T09:49:12.627"/>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snapToGrid="0">
      <p:cViewPr varScale="1">
        <p:scale>
          <a:sx n="57" d="100"/>
          <a:sy n="57" d="100"/>
        </p:scale>
        <p:origin x="94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ocek\AppData\Local\Microsoft\Windows\INetCache\Content.Outlook\NGB3NAW1\Prepocet_normativ_komlet_VS_2024_201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cs-CZ"/>
              <a:t>Výše příspěvku v ukazateli A jednotlivých VŠ na jedno normativní studium v roce 2024 </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cs-CZ"/>
        </a:p>
      </c:txPr>
    </c:title>
    <c:autoTitleDeleted val="0"/>
    <c:plotArea>
      <c:layout/>
      <c:barChart>
        <c:barDir val="col"/>
        <c:grouping val="clustered"/>
        <c:varyColors val="0"/>
        <c:ser>
          <c:idx val="0"/>
          <c:order val="0"/>
          <c:spPr>
            <a:solidFill>
              <a:schemeClr val="accent1">
                <a:alpha val="70000"/>
              </a:schemeClr>
            </a:solidFill>
            <a:ln>
              <a:noFill/>
            </a:ln>
            <a:effectLst/>
          </c:spPr>
          <c:invertIfNegative val="0"/>
          <c:dPt>
            <c:idx val="2"/>
            <c:invertIfNegative val="0"/>
            <c:bubble3D val="0"/>
            <c:spPr>
              <a:solidFill>
                <a:schemeClr val="accent1">
                  <a:alpha val="70000"/>
                </a:schemeClr>
              </a:solidFill>
              <a:ln>
                <a:noFill/>
              </a:ln>
              <a:effectLst/>
            </c:spPr>
            <c:extLst>
              <c:ext xmlns:c16="http://schemas.microsoft.com/office/drawing/2014/chart" uri="{C3380CC4-5D6E-409C-BE32-E72D297353CC}">
                <c16:uniqueId val="{00000001-FA6C-454E-BCF5-D124EF51A047}"/>
              </c:ext>
            </c:extLst>
          </c:dPt>
          <c:cat>
            <c:strRef>
              <c:f>'2024'!$B$4:$B$29</c:f>
              <c:strCache>
                <c:ptCount val="26"/>
                <c:pt idx="0">
                  <c:v>Česká zemědělská univerzita v Praze</c:v>
                </c:pt>
                <c:pt idx="1">
                  <c:v>Veterinární univerzita Brno</c:v>
                </c:pt>
                <c:pt idx="2">
                  <c:v>Ostravská univerzita</c:v>
                </c:pt>
                <c:pt idx="3">
                  <c:v>Vysoká škola polytechnická Jihlava</c:v>
                </c:pt>
                <c:pt idx="4">
                  <c:v>Univerzita Palackého v Olomouci</c:v>
                </c:pt>
                <c:pt idx="5">
                  <c:v>Univerzita Jana Evangelisty Purkyně v Ústí nad Labem</c:v>
                </c:pt>
                <c:pt idx="6">
                  <c:v>Mendelova univerzita v Brně</c:v>
                </c:pt>
                <c:pt idx="7">
                  <c:v>Slezská univerzita v Opavě</c:v>
                </c:pt>
                <c:pt idx="8">
                  <c:v>Univerzita Hradec Králové</c:v>
                </c:pt>
                <c:pt idx="9">
                  <c:v>Univerzita Tomáše Bati ve Zlíně</c:v>
                </c:pt>
                <c:pt idx="10">
                  <c:v>Západočeská univerzita v Plzni</c:v>
                </c:pt>
                <c:pt idx="11">
                  <c:v>Univerzita Karlova</c:v>
                </c:pt>
                <c:pt idx="12">
                  <c:v>Jihočeská univerzita v Českých Budějovicích</c:v>
                </c:pt>
                <c:pt idx="13">
                  <c:v>Univerzita Pardubice</c:v>
                </c:pt>
                <c:pt idx="14">
                  <c:v>Vysoká škola chemicko-technologická v Praze</c:v>
                </c:pt>
                <c:pt idx="15">
                  <c:v>Akademie výtvarných umění v Praze</c:v>
                </c:pt>
                <c:pt idx="16">
                  <c:v>Masarykova univerzita</c:v>
                </c:pt>
                <c:pt idx="17">
                  <c:v>Technická univerzita v Liberci</c:v>
                </c:pt>
                <c:pt idx="18">
                  <c:v>Vysoké učení technické v Brně</c:v>
                </c:pt>
                <c:pt idx="19">
                  <c:v>Akademie múzických umění v Praze</c:v>
                </c:pt>
                <c:pt idx="20">
                  <c:v>Vysoká škola uměleckoprůmyslová v Praze</c:v>
                </c:pt>
                <c:pt idx="21">
                  <c:v>Vysoká škola technická a ekonomická v Českých Budějovicích</c:v>
                </c:pt>
                <c:pt idx="22">
                  <c:v>Janáčkova akademie múzických umění</c:v>
                </c:pt>
                <c:pt idx="23">
                  <c:v>Vysoká škola ekonomická v Praze</c:v>
                </c:pt>
                <c:pt idx="24">
                  <c:v>Vysoká škola báňská - Technická univerzita Ostrava</c:v>
                </c:pt>
                <c:pt idx="25">
                  <c:v>České vysoké učení technické v Praze</c:v>
                </c:pt>
              </c:strCache>
            </c:strRef>
          </c:cat>
          <c:val>
            <c:numRef>
              <c:f>'2024'!$E$4:$E$29</c:f>
              <c:numCache>
                <c:formatCode>_-* #\ ##0\ [$Kč-405]_-;\-* #\ ##0\ [$Kč-405]_-;_-* "-"??\ [$Kč-405]_-;_-@_-</c:formatCode>
                <c:ptCount val="26"/>
                <c:pt idx="0">
                  <c:v>28031.196335925426</c:v>
                </c:pt>
                <c:pt idx="1">
                  <c:v>32798.598410404622</c:v>
                </c:pt>
                <c:pt idx="2">
                  <c:v>33078.259506706832</c:v>
                </c:pt>
                <c:pt idx="3">
                  <c:v>33284.022200861989</c:v>
                </c:pt>
                <c:pt idx="4">
                  <c:v>33641.483939252372</c:v>
                </c:pt>
                <c:pt idx="5">
                  <c:v>35312.242780873697</c:v>
                </c:pt>
                <c:pt idx="6">
                  <c:v>35583.952067363382</c:v>
                </c:pt>
                <c:pt idx="7">
                  <c:v>36500.808364343378</c:v>
                </c:pt>
                <c:pt idx="8">
                  <c:v>37002.410895769324</c:v>
                </c:pt>
                <c:pt idx="9">
                  <c:v>38887.764708237148</c:v>
                </c:pt>
                <c:pt idx="10">
                  <c:v>39642.229892853866</c:v>
                </c:pt>
                <c:pt idx="11">
                  <c:v>40765.673005827986</c:v>
                </c:pt>
                <c:pt idx="12">
                  <c:v>40780.738608630738</c:v>
                </c:pt>
                <c:pt idx="13">
                  <c:v>41127.950244851301</c:v>
                </c:pt>
                <c:pt idx="14">
                  <c:v>41589.279249045023</c:v>
                </c:pt>
                <c:pt idx="15">
                  <c:v>43425.025193993752</c:v>
                </c:pt>
                <c:pt idx="16">
                  <c:v>44018.020942793708</c:v>
                </c:pt>
                <c:pt idx="17">
                  <c:v>44020.029896839478</c:v>
                </c:pt>
                <c:pt idx="18">
                  <c:v>44080.66315009223</c:v>
                </c:pt>
                <c:pt idx="19">
                  <c:v>45092.393867120954</c:v>
                </c:pt>
                <c:pt idx="20">
                  <c:v>45513.074318303334</c:v>
                </c:pt>
                <c:pt idx="21">
                  <c:v>45548.064359293807</c:v>
                </c:pt>
                <c:pt idx="22">
                  <c:v>47176.310965148761</c:v>
                </c:pt>
                <c:pt idx="23">
                  <c:v>47514.698702574213</c:v>
                </c:pt>
                <c:pt idx="24">
                  <c:v>51486.124907552934</c:v>
                </c:pt>
                <c:pt idx="25">
                  <c:v>52689.822387250977</c:v>
                </c:pt>
              </c:numCache>
            </c:numRef>
          </c:val>
          <c:extLst>
            <c:ext xmlns:c16="http://schemas.microsoft.com/office/drawing/2014/chart" uri="{C3380CC4-5D6E-409C-BE32-E72D297353CC}">
              <c16:uniqueId val="{00000002-FA6C-454E-BCF5-D124EF51A047}"/>
            </c:ext>
          </c:extLst>
        </c:ser>
        <c:dLbls>
          <c:showLegendKey val="0"/>
          <c:showVal val="0"/>
          <c:showCatName val="0"/>
          <c:showSerName val="0"/>
          <c:showPercent val="0"/>
          <c:showBubbleSize val="0"/>
        </c:dLbls>
        <c:gapWidth val="80"/>
        <c:overlap val="25"/>
        <c:axId val="2118863967"/>
        <c:axId val="2118865407"/>
      </c:barChart>
      <c:catAx>
        <c:axId val="2118863967"/>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cs-CZ"/>
          </a:p>
        </c:txPr>
        <c:crossAx val="2118865407"/>
        <c:crosses val="autoZero"/>
        <c:auto val="1"/>
        <c:lblAlgn val="ctr"/>
        <c:lblOffset val="100"/>
        <c:noMultiLvlLbl val="0"/>
      </c:catAx>
      <c:valAx>
        <c:axId val="2118865407"/>
        <c:scaling>
          <c:orientation val="minMax"/>
        </c:scaling>
        <c:delete val="0"/>
        <c:axPos val="l"/>
        <c:majorGridlines>
          <c:spPr>
            <a:ln w="9525" cap="flat" cmpd="sng" algn="ctr">
              <a:solidFill>
                <a:schemeClr val="tx1">
                  <a:lumMod val="5000"/>
                  <a:lumOff val="95000"/>
                </a:schemeClr>
              </a:solidFill>
              <a:round/>
            </a:ln>
            <a:effectLst/>
          </c:spPr>
        </c:majorGridlines>
        <c:numFmt formatCode="_-* #\ ##0\ [$Kč-405]_-;\-* #\ ##0\ [$Kč-405]_-;_-* &quot;-&quot;??\ [$Kč-405]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cs-CZ"/>
          </a:p>
        </c:txPr>
        <c:crossAx val="2118863967"/>
        <c:crosses val="autoZero"/>
        <c:crossBetween val="between"/>
        <c:majorUnit val="5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61FD96-22E6-4FEB-95D9-6036F6D9780C}" type="datetimeFigureOut">
              <a:rPr lang="cs-CZ" smtClean="0"/>
              <a:t>25.04.2025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156F4-979E-4F79-8EBC-E5A8FFBA3150}" type="slidenum">
              <a:rPr lang="cs-CZ" smtClean="0"/>
              <a:t>‹#›</a:t>
            </a:fld>
            <a:endParaRPr lang="cs-CZ"/>
          </a:p>
        </p:txBody>
      </p:sp>
    </p:spTree>
    <p:extLst>
      <p:ext uri="{BB962C8B-B14F-4D97-AF65-F5344CB8AC3E}">
        <p14:creationId xmlns:p14="http://schemas.microsoft.com/office/powerpoint/2010/main" val="1781890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C0D27D2-B476-4B72-8499-807986377061}" type="slidenum">
              <a:rPr lang="cs-CZ" smtClean="0"/>
              <a:t>30</a:t>
            </a:fld>
            <a:endParaRPr lang="cs-CZ"/>
          </a:p>
        </p:txBody>
      </p:sp>
    </p:spTree>
    <p:extLst>
      <p:ext uri="{BB962C8B-B14F-4D97-AF65-F5344CB8AC3E}">
        <p14:creationId xmlns:p14="http://schemas.microsoft.com/office/powerpoint/2010/main" val="28524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001A92-0184-E559-1689-6B25C899BC76}"/>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EB8180C-F1CA-5322-B9E7-DDCBB80F4E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0A03F924-C193-B167-F801-AB6E198F77AD}"/>
              </a:ext>
            </a:extLst>
          </p:cNvPr>
          <p:cNvSpPr>
            <a:spLocks noGrp="1"/>
          </p:cNvSpPr>
          <p:nvPr>
            <p:ph type="dt" sz="half" idx="10"/>
          </p:nvPr>
        </p:nvSpPr>
        <p:spPr/>
        <p:txBody>
          <a:bodyPr/>
          <a:lstStyle/>
          <a:p>
            <a:fld id="{AAEF25B6-A0CB-468A-8D29-1551C17330D3}" type="datetimeFigureOut">
              <a:rPr lang="cs-CZ" smtClean="0"/>
              <a:t>25.04.2025</a:t>
            </a:fld>
            <a:endParaRPr lang="cs-CZ"/>
          </a:p>
        </p:txBody>
      </p:sp>
      <p:sp>
        <p:nvSpPr>
          <p:cNvPr id="5" name="Zástupný symbol pro zápatí 4">
            <a:extLst>
              <a:ext uri="{FF2B5EF4-FFF2-40B4-BE49-F238E27FC236}">
                <a16:creationId xmlns:a16="http://schemas.microsoft.com/office/drawing/2014/main" id="{1D2690D0-0ED8-A10F-3980-3D9DDE85DE5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A7120F9-4E38-AFA9-8155-54B8D041F539}"/>
              </a:ext>
            </a:extLst>
          </p:cNvPr>
          <p:cNvSpPr>
            <a:spLocks noGrp="1"/>
          </p:cNvSpPr>
          <p:nvPr>
            <p:ph type="sldNum" sz="quarter" idx="12"/>
          </p:nvPr>
        </p:nvSpPr>
        <p:spPr/>
        <p:txBody>
          <a:bodyPr/>
          <a:lstStyle/>
          <a:p>
            <a:fld id="{2AE2D4E7-5BC3-448E-A690-7E6BFA48B0AD}" type="slidenum">
              <a:rPr lang="cs-CZ" smtClean="0"/>
              <a:t>‹#›</a:t>
            </a:fld>
            <a:endParaRPr lang="cs-CZ"/>
          </a:p>
        </p:txBody>
      </p:sp>
    </p:spTree>
    <p:extLst>
      <p:ext uri="{BB962C8B-B14F-4D97-AF65-F5344CB8AC3E}">
        <p14:creationId xmlns:p14="http://schemas.microsoft.com/office/powerpoint/2010/main" val="3420045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B10B31-DCA9-E013-CA00-F84E409C9C0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DE149DB-5C51-C81B-0DEE-FC417A2D70B1}"/>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7DE8742-7EB7-94C7-655D-7E61E5DA3C5A}"/>
              </a:ext>
            </a:extLst>
          </p:cNvPr>
          <p:cNvSpPr>
            <a:spLocks noGrp="1"/>
          </p:cNvSpPr>
          <p:nvPr>
            <p:ph type="dt" sz="half" idx="10"/>
          </p:nvPr>
        </p:nvSpPr>
        <p:spPr/>
        <p:txBody>
          <a:bodyPr/>
          <a:lstStyle/>
          <a:p>
            <a:fld id="{AAEF25B6-A0CB-468A-8D29-1551C17330D3}" type="datetimeFigureOut">
              <a:rPr lang="cs-CZ" smtClean="0"/>
              <a:t>25.04.2025</a:t>
            </a:fld>
            <a:endParaRPr lang="cs-CZ"/>
          </a:p>
        </p:txBody>
      </p:sp>
      <p:sp>
        <p:nvSpPr>
          <p:cNvPr id="5" name="Zástupný symbol pro zápatí 4">
            <a:extLst>
              <a:ext uri="{FF2B5EF4-FFF2-40B4-BE49-F238E27FC236}">
                <a16:creationId xmlns:a16="http://schemas.microsoft.com/office/drawing/2014/main" id="{29E47A34-4061-9C93-2F23-BDDC7114790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BF58BD3-9F89-EB1B-BDE0-F56083776B64}"/>
              </a:ext>
            </a:extLst>
          </p:cNvPr>
          <p:cNvSpPr>
            <a:spLocks noGrp="1"/>
          </p:cNvSpPr>
          <p:nvPr>
            <p:ph type="sldNum" sz="quarter" idx="12"/>
          </p:nvPr>
        </p:nvSpPr>
        <p:spPr/>
        <p:txBody>
          <a:bodyPr/>
          <a:lstStyle/>
          <a:p>
            <a:fld id="{2AE2D4E7-5BC3-448E-A690-7E6BFA48B0AD}" type="slidenum">
              <a:rPr lang="cs-CZ" smtClean="0"/>
              <a:t>‹#›</a:t>
            </a:fld>
            <a:endParaRPr lang="cs-CZ"/>
          </a:p>
        </p:txBody>
      </p:sp>
    </p:spTree>
    <p:extLst>
      <p:ext uri="{BB962C8B-B14F-4D97-AF65-F5344CB8AC3E}">
        <p14:creationId xmlns:p14="http://schemas.microsoft.com/office/powerpoint/2010/main" val="81884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B3FD254-216B-A134-4121-8F688DE2A74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0C74F03-B298-7825-1404-361EB99B78B7}"/>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3777D9B-AEC5-B976-CC37-01E946264CCF}"/>
              </a:ext>
            </a:extLst>
          </p:cNvPr>
          <p:cNvSpPr>
            <a:spLocks noGrp="1"/>
          </p:cNvSpPr>
          <p:nvPr>
            <p:ph type="dt" sz="half" idx="10"/>
          </p:nvPr>
        </p:nvSpPr>
        <p:spPr/>
        <p:txBody>
          <a:bodyPr/>
          <a:lstStyle/>
          <a:p>
            <a:fld id="{AAEF25B6-A0CB-468A-8D29-1551C17330D3}" type="datetimeFigureOut">
              <a:rPr lang="cs-CZ" smtClean="0"/>
              <a:t>25.04.2025</a:t>
            </a:fld>
            <a:endParaRPr lang="cs-CZ"/>
          </a:p>
        </p:txBody>
      </p:sp>
      <p:sp>
        <p:nvSpPr>
          <p:cNvPr id="5" name="Zástupný symbol pro zápatí 4">
            <a:extLst>
              <a:ext uri="{FF2B5EF4-FFF2-40B4-BE49-F238E27FC236}">
                <a16:creationId xmlns:a16="http://schemas.microsoft.com/office/drawing/2014/main" id="{BAE2F0CE-3A1C-7C96-C06B-33280580A2F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0518548-E170-3E55-8B1B-B1762E5B5775}"/>
              </a:ext>
            </a:extLst>
          </p:cNvPr>
          <p:cNvSpPr>
            <a:spLocks noGrp="1"/>
          </p:cNvSpPr>
          <p:nvPr>
            <p:ph type="sldNum" sz="quarter" idx="12"/>
          </p:nvPr>
        </p:nvSpPr>
        <p:spPr/>
        <p:txBody>
          <a:bodyPr/>
          <a:lstStyle/>
          <a:p>
            <a:fld id="{2AE2D4E7-5BC3-448E-A690-7E6BFA48B0AD}" type="slidenum">
              <a:rPr lang="cs-CZ" smtClean="0"/>
              <a:t>‹#›</a:t>
            </a:fld>
            <a:endParaRPr lang="cs-CZ"/>
          </a:p>
        </p:txBody>
      </p:sp>
    </p:spTree>
    <p:extLst>
      <p:ext uri="{BB962C8B-B14F-4D97-AF65-F5344CB8AC3E}">
        <p14:creationId xmlns:p14="http://schemas.microsoft.com/office/powerpoint/2010/main" val="132808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306627-8810-ED79-2A42-594AEA14F12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8C4A955-D1CA-17AA-891B-4FA46C000D07}"/>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7A6981F-A96D-40F4-F72B-0D04E2D68851}"/>
              </a:ext>
            </a:extLst>
          </p:cNvPr>
          <p:cNvSpPr>
            <a:spLocks noGrp="1"/>
          </p:cNvSpPr>
          <p:nvPr>
            <p:ph type="dt" sz="half" idx="10"/>
          </p:nvPr>
        </p:nvSpPr>
        <p:spPr/>
        <p:txBody>
          <a:bodyPr/>
          <a:lstStyle/>
          <a:p>
            <a:fld id="{AAEF25B6-A0CB-468A-8D29-1551C17330D3}" type="datetimeFigureOut">
              <a:rPr lang="cs-CZ" smtClean="0"/>
              <a:t>25.04.2025</a:t>
            </a:fld>
            <a:endParaRPr lang="cs-CZ"/>
          </a:p>
        </p:txBody>
      </p:sp>
      <p:sp>
        <p:nvSpPr>
          <p:cNvPr id="5" name="Zástupný symbol pro zápatí 4">
            <a:extLst>
              <a:ext uri="{FF2B5EF4-FFF2-40B4-BE49-F238E27FC236}">
                <a16:creationId xmlns:a16="http://schemas.microsoft.com/office/drawing/2014/main" id="{9D44B950-9AA0-0E40-A037-C13E6F8A757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21B033A-4E62-9C10-F8B5-60924960CD14}"/>
              </a:ext>
            </a:extLst>
          </p:cNvPr>
          <p:cNvSpPr>
            <a:spLocks noGrp="1"/>
          </p:cNvSpPr>
          <p:nvPr>
            <p:ph type="sldNum" sz="quarter" idx="12"/>
          </p:nvPr>
        </p:nvSpPr>
        <p:spPr/>
        <p:txBody>
          <a:bodyPr/>
          <a:lstStyle/>
          <a:p>
            <a:fld id="{2AE2D4E7-5BC3-448E-A690-7E6BFA48B0AD}" type="slidenum">
              <a:rPr lang="cs-CZ" smtClean="0"/>
              <a:t>‹#›</a:t>
            </a:fld>
            <a:endParaRPr lang="cs-CZ"/>
          </a:p>
        </p:txBody>
      </p:sp>
    </p:spTree>
    <p:extLst>
      <p:ext uri="{BB962C8B-B14F-4D97-AF65-F5344CB8AC3E}">
        <p14:creationId xmlns:p14="http://schemas.microsoft.com/office/powerpoint/2010/main" val="323876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5C3E58-4044-4DAA-B2E9-C4E08806587B}"/>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8B8B263D-171D-2ACC-CE6D-6327864A88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5F0CE433-64FA-8BA6-A081-BD6284ACC95A}"/>
              </a:ext>
            </a:extLst>
          </p:cNvPr>
          <p:cNvSpPr>
            <a:spLocks noGrp="1"/>
          </p:cNvSpPr>
          <p:nvPr>
            <p:ph type="dt" sz="half" idx="10"/>
          </p:nvPr>
        </p:nvSpPr>
        <p:spPr/>
        <p:txBody>
          <a:bodyPr/>
          <a:lstStyle/>
          <a:p>
            <a:fld id="{AAEF25B6-A0CB-468A-8D29-1551C17330D3}" type="datetimeFigureOut">
              <a:rPr lang="cs-CZ" smtClean="0"/>
              <a:t>25.04.2025</a:t>
            </a:fld>
            <a:endParaRPr lang="cs-CZ"/>
          </a:p>
        </p:txBody>
      </p:sp>
      <p:sp>
        <p:nvSpPr>
          <p:cNvPr id="5" name="Zástupný symbol pro zápatí 4">
            <a:extLst>
              <a:ext uri="{FF2B5EF4-FFF2-40B4-BE49-F238E27FC236}">
                <a16:creationId xmlns:a16="http://schemas.microsoft.com/office/drawing/2014/main" id="{56A2F0FF-E2A1-1A02-8898-99B308AEAA0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5440499-6583-4BAC-16E8-B5F2F858712E}"/>
              </a:ext>
            </a:extLst>
          </p:cNvPr>
          <p:cNvSpPr>
            <a:spLocks noGrp="1"/>
          </p:cNvSpPr>
          <p:nvPr>
            <p:ph type="sldNum" sz="quarter" idx="12"/>
          </p:nvPr>
        </p:nvSpPr>
        <p:spPr/>
        <p:txBody>
          <a:bodyPr/>
          <a:lstStyle/>
          <a:p>
            <a:fld id="{2AE2D4E7-5BC3-448E-A690-7E6BFA48B0AD}" type="slidenum">
              <a:rPr lang="cs-CZ" smtClean="0"/>
              <a:t>‹#›</a:t>
            </a:fld>
            <a:endParaRPr lang="cs-CZ"/>
          </a:p>
        </p:txBody>
      </p:sp>
    </p:spTree>
    <p:extLst>
      <p:ext uri="{BB962C8B-B14F-4D97-AF65-F5344CB8AC3E}">
        <p14:creationId xmlns:p14="http://schemas.microsoft.com/office/powerpoint/2010/main" val="199951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3A7144-2B34-C400-A7F4-50849F27E89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19CABBD-5110-F732-8FCA-47FB8C885DE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70FE7F6D-BB47-F07D-AE3A-CD723DEA3623}"/>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F71D6A9-1E5A-C020-215E-44FBE07E0B65}"/>
              </a:ext>
            </a:extLst>
          </p:cNvPr>
          <p:cNvSpPr>
            <a:spLocks noGrp="1"/>
          </p:cNvSpPr>
          <p:nvPr>
            <p:ph type="dt" sz="half" idx="10"/>
          </p:nvPr>
        </p:nvSpPr>
        <p:spPr/>
        <p:txBody>
          <a:bodyPr/>
          <a:lstStyle/>
          <a:p>
            <a:fld id="{AAEF25B6-A0CB-468A-8D29-1551C17330D3}" type="datetimeFigureOut">
              <a:rPr lang="cs-CZ" smtClean="0"/>
              <a:t>25.04.2025</a:t>
            </a:fld>
            <a:endParaRPr lang="cs-CZ"/>
          </a:p>
        </p:txBody>
      </p:sp>
      <p:sp>
        <p:nvSpPr>
          <p:cNvPr id="6" name="Zástupný symbol pro zápatí 5">
            <a:extLst>
              <a:ext uri="{FF2B5EF4-FFF2-40B4-BE49-F238E27FC236}">
                <a16:creationId xmlns:a16="http://schemas.microsoft.com/office/drawing/2014/main" id="{A2EF1C85-E548-1A6E-6510-74F0575A02A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735641B-E232-E08A-6077-01A8AF234408}"/>
              </a:ext>
            </a:extLst>
          </p:cNvPr>
          <p:cNvSpPr>
            <a:spLocks noGrp="1"/>
          </p:cNvSpPr>
          <p:nvPr>
            <p:ph type="sldNum" sz="quarter" idx="12"/>
          </p:nvPr>
        </p:nvSpPr>
        <p:spPr/>
        <p:txBody>
          <a:bodyPr/>
          <a:lstStyle/>
          <a:p>
            <a:fld id="{2AE2D4E7-5BC3-448E-A690-7E6BFA48B0AD}" type="slidenum">
              <a:rPr lang="cs-CZ" smtClean="0"/>
              <a:t>‹#›</a:t>
            </a:fld>
            <a:endParaRPr lang="cs-CZ"/>
          </a:p>
        </p:txBody>
      </p:sp>
    </p:spTree>
    <p:extLst>
      <p:ext uri="{BB962C8B-B14F-4D97-AF65-F5344CB8AC3E}">
        <p14:creationId xmlns:p14="http://schemas.microsoft.com/office/powerpoint/2010/main" val="1675765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DEB349-325F-5E3C-0D67-783D88EE3834}"/>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064DD2C7-6B70-28C5-FA29-929507CE08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72A4267-F20B-733A-7D87-C1D39FE388BA}"/>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C3219C0-C70E-DE2A-1E79-9F6452D077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8B9B80E-C6F3-7421-CEC1-0D25FBE2073A}"/>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2BDD9318-77EA-183C-673E-08603D923B8C}"/>
              </a:ext>
            </a:extLst>
          </p:cNvPr>
          <p:cNvSpPr>
            <a:spLocks noGrp="1"/>
          </p:cNvSpPr>
          <p:nvPr>
            <p:ph type="dt" sz="half" idx="10"/>
          </p:nvPr>
        </p:nvSpPr>
        <p:spPr/>
        <p:txBody>
          <a:bodyPr/>
          <a:lstStyle/>
          <a:p>
            <a:fld id="{AAEF25B6-A0CB-468A-8D29-1551C17330D3}" type="datetimeFigureOut">
              <a:rPr lang="cs-CZ" smtClean="0"/>
              <a:t>25.04.2025</a:t>
            </a:fld>
            <a:endParaRPr lang="cs-CZ"/>
          </a:p>
        </p:txBody>
      </p:sp>
      <p:sp>
        <p:nvSpPr>
          <p:cNvPr id="8" name="Zástupný symbol pro zápatí 7">
            <a:extLst>
              <a:ext uri="{FF2B5EF4-FFF2-40B4-BE49-F238E27FC236}">
                <a16:creationId xmlns:a16="http://schemas.microsoft.com/office/drawing/2014/main" id="{BF90ECAE-37CF-9D5E-D218-CC81F2B1830A}"/>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C93E3137-7C32-C670-1BD1-681E9488106C}"/>
              </a:ext>
            </a:extLst>
          </p:cNvPr>
          <p:cNvSpPr>
            <a:spLocks noGrp="1"/>
          </p:cNvSpPr>
          <p:nvPr>
            <p:ph type="sldNum" sz="quarter" idx="12"/>
          </p:nvPr>
        </p:nvSpPr>
        <p:spPr/>
        <p:txBody>
          <a:bodyPr/>
          <a:lstStyle/>
          <a:p>
            <a:fld id="{2AE2D4E7-5BC3-448E-A690-7E6BFA48B0AD}" type="slidenum">
              <a:rPr lang="cs-CZ" smtClean="0"/>
              <a:t>‹#›</a:t>
            </a:fld>
            <a:endParaRPr lang="cs-CZ"/>
          </a:p>
        </p:txBody>
      </p:sp>
    </p:spTree>
    <p:extLst>
      <p:ext uri="{BB962C8B-B14F-4D97-AF65-F5344CB8AC3E}">
        <p14:creationId xmlns:p14="http://schemas.microsoft.com/office/powerpoint/2010/main" val="1026074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E85EC5-7154-4A58-5B43-B20F1E3E654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2226340-6F3F-3CDA-E5F4-CEEFA60BECDE}"/>
              </a:ext>
            </a:extLst>
          </p:cNvPr>
          <p:cNvSpPr>
            <a:spLocks noGrp="1"/>
          </p:cNvSpPr>
          <p:nvPr>
            <p:ph type="dt" sz="half" idx="10"/>
          </p:nvPr>
        </p:nvSpPr>
        <p:spPr/>
        <p:txBody>
          <a:bodyPr/>
          <a:lstStyle/>
          <a:p>
            <a:fld id="{AAEF25B6-A0CB-468A-8D29-1551C17330D3}" type="datetimeFigureOut">
              <a:rPr lang="cs-CZ" smtClean="0"/>
              <a:t>25.04.2025</a:t>
            </a:fld>
            <a:endParaRPr lang="cs-CZ"/>
          </a:p>
        </p:txBody>
      </p:sp>
      <p:sp>
        <p:nvSpPr>
          <p:cNvPr id="4" name="Zástupný symbol pro zápatí 3">
            <a:extLst>
              <a:ext uri="{FF2B5EF4-FFF2-40B4-BE49-F238E27FC236}">
                <a16:creationId xmlns:a16="http://schemas.microsoft.com/office/drawing/2014/main" id="{4AB11895-AC0A-FA80-F1C9-DE79F4313B95}"/>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3EB35EE7-49EA-59BF-F40F-622DCCCD8397}"/>
              </a:ext>
            </a:extLst>
          </p:cNvPr>
          <p:cNvSpPr>
            <a:spLocks noGrp="1"/>
          </p:cNvSpPr>
          <p:nvPr>
            <p:ph type="sldNum" sz="quarter" idx="12"/>
          </p:nvPr>
        </p:nvSpPr>
        <p:spPr/>
        <p:txBody>
          <a:bodyPr/>
          <a:lstStyle/>
          <a:p>
            <a:fld id="{2AE2D4E7-5BC3-448E-A690-7E6BFA48B0AD}" type="slidenum">
              <a:rPr lang="cs-CZ" smtClean="0"/>
              <a:t>‹#›</a:t>
            </a:fld>
            <a:endParaRPr lang="cs-CZ"/>
          </a:p>
        </p:txBody>
      </p:sp>
    </p:spTree>
    <p:extLst>
      <p:ext uri="{BB962C8B-B14F-4D97-AF65-F5344CB8AC3E}">
        <p14:creationId xmlns:p14="http://schemas.microsoft.com/office/powerpoint/2010/main" val="3839636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83CAE80-8867-361B-5265-1630AAC0DC84}"/>
              </a:ext>
            </a:extLst>
          </p:cNvPr>
          <p:cNvSpPr>
            <a:spLocks noGrp="1"/>
          </p:cNvSpPr>
          <p:nvPr>
            <p:ph type="dt" sz="half" idx="10"/>
          </p:nvPr>
        </p:nvSpPr>
        <p:spPr/>
        <p:txBody>
          <a:bodyPr/>
          <a:lstStyle/>
          <a:p>
            <a:fld id="{AAEF25B6-A0CB-468A-8D29-1551C17330D3}" type="datetimeFigureOut">
              <a:rPr lang="cs-CZ" smtClean="0"/>
              <a:t>25.04.2025</a:t>
            </a:fld>
            <a:endParaRPr lang="cs-CZ"/>
          </a:p>
        </p:txBody>
      </p:sp>
      <p:sp>
        <p:nvSpPr>
          <p:cNvPr id="3" name="Zástupný symbol pro zápatí 2">
            <a:extLst>
              <a:ext uri="{FF2B5EF4-FFF2-40B4-BE49-F238E27FC236}">
                <a16:creationId xmlns:a16="http://schemas.microsoft.com/office/drawing/2014/main" id="{B2CFC2A0-0588-D040-6717-6C56BB426CF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99587C0-2473-C26B-845B-2B82F77D9922}"/>
              </a:ext>
            </a:extLst>
          </p:cNvPr>
          <p:cNvSpPr>
            <a:spLocks noGrp="1"/>
          </p:cNvSpPr>
          <p:nvPr>
            <p:ph type="sldNum" sz="quarter" idx="12"/>
          </p:nvPr>
        </p:nvSpPr>
        <p:spPr/>
        <p:txBody>
          <a:bodyPr/>
          <a:lstStyle/>
          <a:p>
            <a:fld id="{2AE2D4E7-5BC3-448E-A690-7E6BFA48B0AD}" type="slidenum">
              <a:rPr lang="cs-CZ" smtClean="0"/>
              <a:t>‹#›</a:t>
            </a:fld>
            <a:endParaRPr lang="cs-CZ"/>
          </a:p>
        </p:txBody>
      </p:sp>
    </p:spTree>
    <p:extLst>
      <p:ext uri="{BB962C8B-B14F-4D97-AF65-F5344CB8AC3E}">
        <p14:creationId xmlns:p14="http://schemas.microsoft.com/office/powerpoint/2010/main" val="135645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09AA9C-130D-C83F-1418-B340F20D9DA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B8C9170F-62FE-1B4C-B5E8-CA8370BD9A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7B35984F-F2E7-B1DD-507E-4E5C6928D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7B6CA37-2F6D-2748-B153-399C23B95CC4}"/>
              </a:ext>
            </a:extLst>
          </p:cNvPr>
          <p:cNvSpPr>
            <a:spLocks noGrp="1"/>
          </p:cNvSpPr>
          <p:nvPr>
            <p:ph type="dt" sz="half" idx="10"/>
          </p:nvPr>
        </p:nvSpPr>
        <p:spPr/>
        <p:txBody>
          <a:bodyPr/>
          <a:lstStyle/>
          <a:p>
            <a:fld id="{AAEF25B6-A0CB-468A-8D29-1551C17330D3}" type="datetimeFigureOut">
              <a:rPr lang="cs-CZ" smtClean="0"/>
              <a:t>25.04.2025</a:t>
            </a:fld>
            <a:endParaRPr lang="cs-CZ"/>
          </a:p>
        </p:txBody>
      </p:sp>
      <p:sp>
        <p:nvSpPr>
          <p:cNvPr id="6" name="Zástupný symbol pro zápatí 5">
            <a:extLst>
              <a:ext uri="{FF2B5EF4-FFF2-40B4-BE49-F238E27FC236}">
                <a16:creationId xmlns:a16="http://schemas.microsoft.com/office/drawing/2014/main" id="{F2EAB0B4-3D7E-686C-EF60-9B85F05886B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45406C6-A8F9-0757-50E8-496744923457}"/>
              </a:ext>
            </a:extLst>
          </p:cNvPr>
          <p:cNvSpPr>
            <a:spLocks noGrp="1"/>
          </p:cNvSpPr>
          <p:nvPr>
            <p:ph type="sldNum" sz="quarter" idx="12"/>
          </p:nvPr>
        </p:nvSpPr>
        <p:spPr/>
        <p:txBody>
          <a:bodyPr/>
          <a:lstStyle/>
          <a:p>
            <a:fld id="{2AE2D4E7-5BC3-448E-A690-7E6BFA48B0AD}" type="slidenum">
              <a:rPr lang="cs-CZ" smtClean="0"/>
              <a:t>‹#›</a:t>
            </a:fld>
            <a:endParaRPr lang="cs-CZ"/>
          </a:p>
        </p:txBody>
      </p:sp>
    </p:spTree>
    <p:extLst>
      <p:ext uri="{BB962C8B-B14F-4D97-AF65-F5344CB8AC3E}">
        <p14:creationId xmlns:p14="http://schemas.microsoft.com/office/powerpoint/2010/main" val="166433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84EADE-8EA6-A79E-415D-61C39C056D6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BCC78D4-D93F-BFCC-A993-3CF4189325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7FFA6328-66DF-610A-AF0E-E1509CCBAE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7B65156-DD35-951D-13E1-DA6407EEE3B5}"/>
              </a:ext>
            </a:extLst>
          </p:cNvPr>
          <p:cNvSpPr>
            <a:spLocks noGrp="1"/>
          </p:cNvSpPr>
          <p:nvPr>
            <p:ph type="dt" sz="half" idx="10"/>
          </p:nvPr>
        </p:nvSpPr>
        <p:spPr/>
        <p:txBody>
          <a:bodyPr/>
          <a:lstStyle/>
          <a:p>
            <a:fld id="{AAEF25B6-A0CB-468A-8D29-1551C17330D3}" type="datetimeFigureOut">
              <a:rPr lang="cs-CZ" smtClean="0"/>
              <a:t>25.04.2025</a:t>
            </a:fld>
            <a:endParaRPr lang="cs-CZ"/>
          </a:p>
        </p:txBody>
      </p:sp>
      <p:sp>
        <p:nvSpPr>
          <p:cNvPr id="6" name="Zástupný symbol pro zápatí 5">
            <a:extLst>
              <a:ext uri="{FF2B5EF4-FFF2-40B4-BE49-F238E27FC236}">
                <a16:creationId xmlns:a16="http://schemas.microsoft.com/office/drawing/2014/main" id="{20023968-D690-216D-83E9-A2B2D18722D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F95367F-BA43-3596-D65E-1E8B8A2023AB}"/>
              </a:ext>
            </a:extLst>
          </p:cNvPr>
          <p:cNvSpPr>
            <a:spLocks noGrp="1"/>
          </p:cNvSpPr>
          <p:nvPr>
            <p:ph type="sldNum" sz="quarter" idx="12"/>
          </p:nvPr>
        </p:nvSpPr>
        <p:spPr/>
        <p:txBody>
          <a:bodyPr/>
          <a:lstStyle/>
          <a:p>
            <a:fld id="{2AE2D4E7-5BC3-448E-A690-7E6BFA48B0AD}" type="slidenum">
              <a:rPr lang="cs-CZ" smtClean="0"/>
              <a:t>‹#›</a:t>
            </a:fld>
            <a:endParaRPr lang="cs-CZ"/>
          </a:p>
        </p:txBody>
      </p:sp>
    </p:spTree>
    <p:extLst>
      <p:ext uri="{BB962C8B-B14F-4D97-AF65-F5344CB8AC3E}">
        <p14:creationId xmlns:p14="http://schemas.microsoft.com/office/powerpoint/2010/main" val="421121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8326CAF-DF0A-EA7E-113C-F62EE943F0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CD4533A7-4F5A-430A-2482-7D1EB34921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8CEC250-8E48-9422-3E1C-46820D1827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AEF25B6-A0CB-468A-8D29-1551C17330D3}" type="datetimeFigureOut">
              <a:rPr lang="cs-CZ" smtClean="0"/>
              <a:t>25.04.2025</a:t>
            </a:fld>
            <a:endParaRPr lang="cs-CZ"/>
          </a:p>
        </p:txBody>
      </p:sp>
      <p:sp>
        <p:nvSpPr>
          <p:cNvPr id="5" name="Zástupný symbol pro zápatí 4">
            <a:extLst>
              <a:ext uri="{FF2B5EF4-FFF2-40B4-BE49-F238E27FC236}">
                <a16:creationId xmlns:a16="http://schemas.microsoft.com/office/drawing/2014/main" id="{7D6BF276-836F-C9E6-61A5-51282DDFD5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F67E0190-DA16-2DF5-04FB-3AF10C80A0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E2D4E7-5BC3-448E-A690-7E6BFA48B0AD}" type="slidenum">
              <a:rPr lang="cs-CZ" smtClean="0"/>
              <a:t>‹#›</a:t>
            </a:fld>
            <a:endParaRPr lang="cs-CZ"/>
          </a:p>
        </p:txBody>
      </p:sp>
    </p:spTree>
    <p:extLst>
      <p:ext uri="{BB962C8B-B14F-4D97-AF65-F5344CB8AC3E}">
        <p14:creationId xmlns:p14="http://schemas.microsoft.com/office/powerpoint/2010/main" val="281307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benesova@pef.czu.cz"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vlada.gov.cz/cz/media-centrum/aktualne/vladni-vybor-pro-strategicke-investice-resil-kontraktove-financovani-vysokych-skol-ci-system-hodnoceni-investicnich-pobidek-21821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124CDE-C1BE-AC4D-FCF0-0E87C09D84E2}"/>
              </a:ext>
            </a:extLst>
          </p:cNvPr>
          <p:cNvSpPr>
            <a:spLocks noGrp="1"/>
          </p:cNvSpPr>
          <p:nvPr>
            <p:ph type="ctrTitle"/>
          </p:nvPr>
        </p:nvSpPr>
        <p:spPr/>
        <p:txBody>
          <a:bodyPr/>
          <a:lstStyle/>
          <a:p>
            <a:r>
              <a:rPr lang="cs-CZ" dirty="0"/>
              <a:t>Ekonomické informace</a:t>
            </a:r>
          </a:p>
        </p:txBody>
      </p:sp>
      <p:sp>
        <p:nvSpPr>
          <p:cNvPr id="3" name="Podnadpis 2">
            <a:extLst>
              <a:ext uri="{FF2B5EF4-FFF2-40B4-BE49-F238E27FC236}">
                <a16:creationId xmlns:a16="http://schemas.microsoft.com/office/drawing/2014/main" id="{5F8ACF71-7F02-E027-D635-E67C19758788}"/>
              </a:ext>
            </a:extLst>
          </p:cNvPr>
          <p:cNvSpPr>
            <a:spLocks noGrp="1"/>
          </p:cNvSpPr>
          <p:nvPr>
            <p:ph type="subTitle" idx="1"/>
          </p:nvPr>
        </p:nvSpPr>
        <p:spPr>
          <a:xfrm>
            <a:off x="1524000" y="3602038"/>
            <a:ext cx="9144000" cy="2704494"/>
          </a:xfrm>
        </p:spPr>
        <p:txBody>
          <a:bodyPr>
            <a:normAutofit/>
          </a:bodyPr>
          <a:lstStyle/>
          <a:p>
            <a:r>
              <a:rPr lang="cs-CZ" dirty="0"/>
              <a:t>Fórum Předsedů AS</a:t>
            </a:r>
          </a:p>
          <a:p>
            <a:r>
              <a:rPr lang="cs-CZ" dirty="0"/>
              <a:t>24. 4. 2025</a:t>
            </a:r>
          </a:p>
          <a:p>
            <a:r>
              <a:rPr lang="cs-CZ" dirty="0"/>
              <a:t>Kostelec nad Černými Lesy </a:t>
            </a:r>
          </a:p>
          <a:p>
            <a:endParaRPr lang="cs-CZ" dirty="0"/>
          </a:p>
          <a:p>
            <a:r>
              <a:rPr lang="cs-CZ" dirty="0"/>
              <a:t>Irena Benešová </a:t>
            </a:r>
          </a:p>
          <a:p>
            <a:endParaRPr lang="cs-CZ" dirty="0"/>
          </a:p>
        </p:txBody>
      </p:sp>
    </p:spTree>
    <p:extLst>
      <p:ext uri="{BB962C8B-B14F-4D97-AF65-F5344CB8AC3E}">
        <p14:creationId xmlns:p14="http://schemas.microsoft.com/office/powerpoint/2010/main" val="3518594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28B7F5B-1B7F-FF57-89D4-DD81E44AA4AD}"/>
              </a:ext>
            </a:extLst>
          </p:cNvPr>
          <p:cNvPicPr>
            <a:picLocks noChangeAspect="1"/>
          </p:cNvPicPr>
          <p:nvPr/>
        </p:nvPicPr>
        <p:blipFill>
          <a:blip r:embed="rId2"/>
          <a:stretch>
            <a:fillRect/>
          </a:stretch>
        </p:blipFill>
        <p:spPr>
          <a:xfrm>
            <a:off x="200025" y="219075"/>
            <a:ext cx="11791950" cy="6419850"/>
          </a:xfrm>
          <a:prstGeom prst="rect">
            <a:avLst/>
          </a:prstGeom>
        </p:spPr>
      </p:pic>
    </p:spTree>
    <p:extLst>
      <p:ext uri="{BB962C8B-B14F-4D97-AF65-F5344CB8AC3E}">
        <p14:creationId xmlns:p14="http://schemas.microsoft.com/office/powerpoint/2010/main" val="1604996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C881DA46-D054-E5C8-4DC0-414BE73B1B26}"/>
              </a:ext>
            </a:extLst>
          </p:cNvPr>
          <p:cNvPicPr>
            <a:picLocks noChangeAspect="1"/>
          </p:cNvPicPr>
          <p:nvPr/>
        </p:nvPicPr>
        <p:blipFill>
          <a:blip r:embed="rId2"/>
          <a:stretch>
            <a:fillRect/>
          </a:stretch>
        </p:blipFill>
        <p:spPr>
          <a:xfrm>
            <a:off x="1086836" y="0"/>
            <a:ext cx="10018327" cy="6858000"/>
          </a:xfrm>
          <a:prstGeom prst="rect">
            <a:avLst/>
          </a:prstGeom>
        </p:spPr>
      </p:pic>
    </p:spTree>
    <p:extLst>
      <p:ext uri="{BB962C8B-B14F-4D97-AF65-F5344CB8AC3E}">
        <p14:creationId xmlns:p14="http://schemas.microsoft.com/office/powerpoint/2010/main" val="4242858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11AC1893-1822-726E-210E-745C972A1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979720" y="84522"/>
            <a:ext cx="8300622" cy="6744255"/>
          </a:xfrm>
          <a:prstGeom prst="rect">
            <a:avLst/>
          </a:prstGeom>
          <a:noFill/>
        </p:spPr>
      </p:pic>
      <p:sp>
        <p:nvSpPr>
          <p:cNvPr id="4" name="TextovéPole 3">
            <a:extLst>
              <a:ext uri="{FF2B5EF4-FFF2-40B4-BE49-F238E27FC236}">
                <a16:creationId xmlns:a16="http://schemas.microsoft.com/office/drawing/2014/main" id="{4F6BC440-321D-F916-B190-F6B9116862A8}"/>
              </a:ext>
            </a:extLst>
          </p:cNvPr>
          <p:cNvSpPr txBox="1"/>
          <p:nvPr/>
        </p:nvSpPr>
        <p:spPr>
          <a:xfrm>
            <a:off x="64363" y="6488668"/>
            <a:ext cx="6094520" cy="261610"/>
          </a:xfrm>
          <a:prstGeom prst="rect">
            <a:avLst/>
          </a:prstGeom>
          <a:noFill/>
        </p:spPr>
        <p:txBody>
          <a:bodyPr wrap="square">
            <a:spAutoFit/>
          </a:bodyPr>
          <a:lstStyle/>
          <a:p>
            <a:r>
              <a:rPr lang="cs-CZ" sz="1100" u="none" strike="noStrike" dirty="0">
                <a:effectLst/>
              </a:rPr>
              <a:t>Zdroj: VVSI PS Kontrakt </a:t>
            </a:r>
            <a:endParaRPr lang="cs-CZ" sz="1100" dirty="0"/>
          </a:p>
        </p:txBody>
      </p:sp>
    </p:spTree>
    <p:extLst>
      <p:ext uri="{BB962C8B-B14F-4D97-AF65-F5344CB8AC3E}">
        <p14:creationId xmlns:p14="http://schemas.microsoft.com/office/powerpoint/2010/main" val="257872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C9954B4-E40E-2BF2-E825-63A3ADEDCF68}"/>
              </a:ext>
            </a:extLst>
          </p:cNvPr>
          <p:cNvSpPr txBox="1"/>
          <p:nvPr/>
        </p:nvSpPr>
        <p:spPr>
          <a:xfrm>
            <a:off x="108752" y="6398125"/>
            <a:ext cx="6094520" cy="369332"/>
          </a:xfrm>
          <a:prstGeom prst="rect">
            <a:avLst/>
          </a:prstGeom>
          <a:noFill/>
        </p:spPr>
        <p:txBody>
          <a:bodyPr wrap="square">
            <a:spAutoFit/>
          </a:bodyPr>
          <a:lstStyle/>
          <a:p>
            <a:r>
              <a:rPr lang="cs-CZ" sz="1800" u="none" strike="noStrike" dirty="0">
                <a:effectLst/>
              </a:rPr>
              <a:t>Zdroj: VVSI PS Kontrakt </a:t>
            </a:r>
            <a:endParaRPr lang="cs-CZ" sz="1800" dirty="0"/>
          </a:p>
        </p:txBody>
      </p:sp>
      <p:sp>
        <p:nvSpPr>
          <p:cNvPr id="7" name="Zástupný obsah 6">
            <a:extLst>
              <a:ext uri="{FF2B5EF4-FFF2-40B4-BE49-F238E27FC236}">
                <a16:creationId xmlns:a16="http://schemas.microsoft.com/office/drawing/2014/main" id="{B4B025F4-7F75-8713-D713-68218A53DFD7}"/>
              </a:ext>
            </a:extLst>
          </p:cNvPr>
          <p:cNvSpPr>
            <a:spLocks noGrp="1"/>
          </p:cNvSpPr>
          <p:nvPr>
            <p:ph sz="half" idx="1"/>
          </p:nvPr>
        </p:nvSpPr>
        <p:spPr>
          <a:xfrm>
            <a:off x="491971" y="523783"/>
            <a:ext cx="5181600" cy="5440116"/>
          </a:xfrm>
        </p:spPr>
        <p:txBody>
          <a:bodyPr>
            <a:noAutofit/>
          </a:bodyPr>
          <a:lstStyle/>
          <a:p>
            <a:pPr algn="just" rtl="0" fontAlgn="base">
              <a:lnSpc>
                <a:spcPct val="100000"/>
              </a:lnSpc>
              <a:buNone/>
            </a:pPr>
            <a:r>
              <a:rPr lang="cs-CZ" sz="2000" b="1" i="0" u="none" strike="noStrike" dirty="0">
                <a:solidFill>
                  <a:srgbClr val="150E43"/>
                </a:solidFill>
                <a:effectLst/>
                <a:latin typeface="Segoe UI" panose="020B0502040204020203" pitchFamily="34" charset="0"/>
              </a:rPr>
              <a:t>Tým I:</a:t>
            </a:r>
            <a:r>
              <a:rPr lang="en-US" sz="2000" b="0" i="0" dirty="0">
                <a:solidFill>
                  <a:srgbClr val="000000"/>
                </a:solidFill>
                <a:effectLst/>
                <a:latin typeface="Segoe UI" panose="020B0502040204020203" pitchFamily="34" charset="0"/>
              </a:rPr>
              <a:t>​</a:t>
            </a:r>
            <a:endParaRPr lang="en-US" sz="2000" b="0" i="0" dirty="0">
              <a:solidFill>
                <a:srgbClr val="000000"/>
              </a:solidFill>
              <a:effectLst/>
              <a:latin typeface="Arial" panose="020B0604020202020204" pitchFamily="34" charset="0"/>
            </a:endParaRPr>
          </a:p>
          <a:p>
            <a:pPr algn="just" rtl="0" fontAlgn="base">
              <a:lnSpc>
                <a:spcPct val="100000"/>
              </a:lnSpc>
              <a:buFont typeface="+mj-lt"/>
              <a:buAutoNum type="arabicPeriod"/>
            </a:pPr>
            <a:r>
              <a:rPr lang="cs-CZ" sz="2000" b="0" i="0" u="none" strike="noStrike" dirty="0">
                <a:solidFill>
                  <a:srgbClr val="150E43"/>
                </a:solidFill>
                <a:effectLst/>
                <a:latin typeface="Segoe UI" panose="020B0502040204020203" pitchFamily="34" charset="0"/>
              </a:rPr>
              <a:t>Vytvoření diagramu systému</a:t>
            </a:r>
            <a:r>
              <a:rPr lang="en-US" sz="2000" b="0" i="0" dirty="0">
                <a:solidFill>
                  <a:srgbClr val="000000"/>
                </a:solidFill>
                <a:effectLst/>
                <a:latin typeface="Segoe UI" panose="020B0502040204020203" pitchFamily="34" charset="0"/>
              </a:rPr>
              <a:t>​</a:t>
            </a:r>
            <a:endParaRPr lang="en-US" sz="2000" b="0" i="0" dirty="0">
              <a:solidFill>
                <a:srgbClr val="000000"/>
              </a:solidFill>
              <a:effectLst/>
              <a:latin typeface="Arial" panose="020B0604020202020204" pitchFamily="34" charset="0"/>
            </a:endParaRPr>
          </a:p>
          <a:p>
            <a:pPr algn="just" rtl="0" fontAlgn="base">
              <a:lnSpc>
                <a:spcPct val="100000"/>
              </a:lnSpc>
              <a:buFont typeface="+mj-lt"/>
              <a:buAutoNum type="arabicPeriod"/>
            </a:pPr>
            <a:r>
              <a:rPr lang="cs-CZ" sz="2000" b="0" i="0" u="none" strike="noStrike" dirty="0">
                <a:solidFill>
                  <a:srgbClr val="150E43"/>
                </a:solidFill>
                <a:effectLst/>
                <a:latin typeface="Segoe UI" panose="020B0502040204020203" pitchFamily="34" charset="0"/>
              </a:rPr>
              <a:t>Identifikace prioritních otázek </a:t>
            </a:r>
            <a:r>
              <a:rPr lang="en-US" sz="2000" b="0" i="0" dirty="0">
                <a:solidFill>
                  <a:srgbClr val="000000"/>
                </a:solidFill>
                <a:effectLst/>
                <a:latin typeface="Segoe UI" panose="020B0502040204020203" pitchFamily="34" charset="0"/>
              </a:rPr>
              <a:t>​</a:t>
            </a:r>
            <a:endParaRPr lang="en-US" sz="2000" b="0" i="0" dirty="0">
              <a:solidFill>
                <a:srgbClr val="000000"/>
              </a:solidFill>
              <a:effectLst/>
              <a:latin typeface="Arial" panose="020B0604020202020204" pitchFamily="34" charset="0"/>
            </a:endParaRPr>
          </a:p>
          <a:p>
            <a:pPr algn="just" rtl="0" fontAlgn="base">
              <a:lnSpc>
                <a:spcPct val="100000"/>
              </a:lnSpc>
              <a:buFont typeface="+mj-lt"/>
              <a:buAutoNum type="arabicPeriod"/>
            </a:pPr>
            <a:r>
              <a:rPr lang="cs-CZ" sz="2000" b="0" i="0" u="none" strike="noStrike" dirty="0">
                <a:solidFill>
                  <a:srgbClr val="150E43"/>
                </a:solidFill>
                <a:effectLst/>
                <a:latin typeface="Segoe UI" panose="020B0502040204020203" pitchFamily="34" charset="0"/>
              </a:rPr>
              <a:t>Příprava informací/dat</a:t>
            </a:r>
            <a:r>
              <a:rPr lang="en-US" sz="2000" b="0" i="0" dirty="0">
                <a:solidFill>
                  <a:srgbClr val="000000"/>
                </a:solidFill>
                <a:effectLst/>
                <a:latin typeface="Segoe UI" panose="020B0502040204020203" pitchFamily="34" charset="0"/>
              </a:rPr>
              <a:t>​</a:t>
            </a:r>
            <a:endParaRPr lang="en-US" sz="2000" b="0" i="0" dirty="0">
              <a:solidFill>
                <a:srgbClr val="000000"/>
              </a:solidFill>
              <a:effectLst/>
              <a:latin typeface="Arial" panose="020B0604020202020204" pitchFamily="34" charset="0"/>
            </a:endParaRPr>
          </a:p>
          <a:p>
            <a:pPr algn="just" rtl="0" fontAlgn="base">
              <a:lnSpc>
                <a:spcPct val="100000"/>
              </a:lnSpc>
              <a:buFont typeface="Arial" panose="020B0604020202020204" pitchFamily="34" charset="0"/>
              <a:buChar char="•"/>
            </a:pPr>
            <a:r>
              <a:rPr lang="cs-CZ" sz="2000" b="0" i="0" u="none" strike="noStrike" dirty="0">
                <a:solidFill>
                  <a:srgbClr val="150E43"/>
                </a:solidFill>
                <a:effectLst/>
                <a:latin typeface="Segoe UI" panose="020B0502040204020203" pitchFamily="34" charset="0"/>
              </a:rPr>
              <a:t>Rozděleno mezi členy</a:t>
            </a:r>
            <a:r>
              <a:rPr lang="en-US" sz="2000" b="0" i="0" dirty="0">
                <a:solidFill>
                  <a:srgbClr val="000000"/>
                </a:solidFill>
                <a:effectLst/>
                <a:latin typeface="Segoe UI" panose="020B0502040204020203" pitchFamily="34" charset="0"/>
              </a:rPr>
              <a:t>​</a:t>
            </a:r>
            <a:endParaRPr lang="en-US" sz="2000" b="0" i="0" dirty="0">
              <a:solidFill>
                <a:srgbClr val="000000"/>
              </a:solidFill>
              <a:effectLst/>
              <a:latin typeface="Arial" panose="020B0604020202020204" pitchFamily="34" charset="0"/>
            </a:endParaRPr>
          </a:p>
          <a:p>
            <a:pPr algn="just" rtl="0" fontAlgn="base">
              <a:lnSpc>
                <a:spcPct val="100000"/>
              </a:lnSpc>
              <a:buNone/>
            </a:pPr>
            <a:r>
              <a:rPr lang="cs-CZ" sz="2000" b="1" i="0" u="none" strike="noStrike" dirty="0">
                <a:solidFill>
                  <a:srgbClr val="150E43"/>
                </a:solidFill>
                <a:effectLst/>
                <a:latin typeface="Segoe UI" panose="020B0502040204020203" pitchFamily="34" charset="0"/>
              </a:rPr>
              <a:t>Tým IV:</a:t>
            </a:r>
            <a:r>
              <a:rPr lang="en-US" sz="2000" b="0" i="0" dirty="0">
                <a:solidFill>
                  <a:srgbClr val="000000"/>
                </a:solidFill>
                <a:effectLst/>
                <a:latin typeface="Segoe UI" panose="020B0502040204020203" pitchFamily="34" charset="0"/>
              </a:rPr>
              <a:t>​</a:t>
            </a:r>
            <a:endParaRPr lang="en-US" sz="2000" b="0" i="0" dirty="0">
              <a:solidFill>
                <a:srgbClr val="000000"/>
              </a:solidFill>
              <a:effectLst/>
              <a:latin typeface="Arial" panose="020B0604020202020204" pitchFamily="34" charset="0"/>
            </a:endParaRPr>
          </a:p>
          <a:p>
            <a:pPr algn="just" rtl="0" fontAlgn="base">
              <a:lnSpc>
                <a:spcPct val="100000"/>
              </a:lnSpc>
              <a:buFont typeface="+mj-lt"/>
              <a:buAutoNum type="arabicPeriod" startAt="4"/>
            </a:pPr>
            <a:r>
              <a:rPr lang="cs-CZ" sz="2000" b="0" i="0" u="none" strike="noStrike" dirty="0">
                <a:solidFill>
                  <a:srgbClr val="150E43"/>
                </a:solidFill>
                <a:effectLst/>
                <a:latin typeface="Segoe UI" panose="020B0502040204020203" pitchFamily="34" charset="0"/>
              </a:rPr>
              <a:t>Výběr metody pro výpočet přínosu absolventů/</a:t>
            </a:r>
            <a:r>
              <a:rPr lang="cs-CZ" sz="2000" b="0" i="0" u="none" strike="noStrike" dirty="0" err="1">
                <a:solidFill>
                  <a:srgbClr val="150E43"/>
                </a:solidFill>
                <a:effectLst/>
                <a:latin typeface="Segoe UI" panose="020B0502040204020203" pitchFamily="34" charset="0"/>
              </a:rPr>
              <a:t>ek</a:t>
            </a:r>
            <a:r>
              <a:rPr lang="cs-CZ" sz="2000" b="0" i="0" dirty="0">
                <a:solidFill>
                  <a:srgbClr val="000000"/>
                </a:solidFill>
                <a:effectLst/>
                <a:latin typeface="Segoe UI" panose="020B0502040204020203" pitchFamily="34" charset="0"/>
              </a:rPr>
              <a:t>​</a:t>
            </a:r>
            <a:endParaRPr lang="cs-CZ" sz="2000" b="0" i="0" dirty="0">
              <a:solidFill>
                <a:srgbClr val="000000"/>
              </a:solidFill>
              <a:effectLst/>
              <a:latin typeface="Arial" panose="020B0604020202020204" pitchFamily="34" charset="0"/>
            </a:endParaRPr>
          </a:p>
          <a:p>
            <a:pPr algn="just" rtl="0" fontAlgn="base">
              <a:lnSpc>
                <a:spcPct val="100000"/>
              </a:lnSpc>
              <a:buNone/>
            </a:pPr>
            <a:r>
              <a:rPr lang="cs-CZ" sz="2000" b="1" i="0" u="none" strike="noStrike" dirty="0">
                <a:solidFill>
                  <a:srgbClr val="150E43"/>
                </a:solidFill>
                <a:effectLst/>
                <a:latin typeface="Segoe UI" panose="020B0502040204020203" pitchFamily="34" charset="0"/>
              </a:rPr>
              <a:t>Tým I + IV:</a:t>
            </a:r>
            <a:r>
              <a:rPr lang="en-US" sz="2000" b="0" i="0" dirty="0">
                <a:solidFill>
                  <a:srgbClr val="000000"/>
                </a:solidFill>
                <a:effectLst/>
                <a:latin typeface="Segoe UI" panose="020B0502040204020203" pitchFamily="34" charset="0"/>
              </a:rPr>
              <a:t>​</a:t>
            </a:r>
            <a:endParaRPr lang="en-US" sz="2000" b="0" i="0" dirty="0">
              <a:solidFill>
                <a:srgbClr val="000000"/>
              </a:solidFill>
              <a:effectLst/>
              <a:latin typeface="Arial" panose="020B0604020202020204" pitchFamily="34" charset="0"/>
            </a:endParaRPr>
          </a:p>
          <a:p>
            <a:pPr algn="just" rtl="0" fontAlgn="base">
              <a:lnSpc>
                <a:spcPct val="100000"/>
              </a:lnSpc>
              <a:buFont typeface="+mj-lt"/>
              <a:buAutoNum type="arabicPeriod" startAt="5"/>
            </a:pPr>
            <a:r>
              <a:rPr lang="cs-CZ" sz="2000" b="0" i="0" u="none" strike="noStrike" dirty="0">
                <a:solidFill>
                  <a:srgbClr val="150E43"/>
                </a:solidFill>
                <a:effectLst/>
                <a:latin typeface="Segoe UI" panose="020B0502040204020203" pitchFamily="34" charset="0"/>
              </a:rPr>
              <a:t>Syntéza poznatků - závěry o systému</a:t>
            </a:r>
            <a:r>
              <a:rPr lang="en-US" sz="2000" b="0" i="0" dirty="0">
                <a:solidFill>
                  <a:srgbClr val="000000"/>
                </a:solidFill>
                <a:effectLst/>
                <a:latin typeface="Segoe UI" panose="020B0502040204020203" pitchFamily="34" charset="0"/>
              </a:rPr>
              <a:t>​</a:t>
            </a:r>
            <a:endParaRPr lang="en-US" sz="2000" b="0" i="0" dirty="0">
              <a:solidFill>
                <a:srgbClr val="000000"/>
              </a:solidFill>
              <a:effectLst/>
              <a:latin typeface="Arial" panose="020B0604020202020204" pitchFamily="34" charset="0"/>
            </a:endParaRPr>
          </a:p>
          <a:p>
            <a:pPr algn="just">
              <a:lnSpc>
                <a:spcPct val="100000"/>
              </a:lnSpc>
            </a:pPr>
            <a:endParaRPr lang="cs-CZ" sz="1600" dirty="0"/>
          </a:p>
        </p:txBody>
      </p:sp>
      <p:sp>
        <p:nvSpPr>
          <p:cNvPr id="8" name="Zástupný obsah 7">
            <a:extLst>
              <a:ext uri="{FF2B5EF4-FFF2-40B4-BE49-F238E27FC236}">
                <a16:creationId xmlns:a16="http://schemas.microsoft.com/office/drawing/2014/main" id="{0BDE4334-3204-F63B-6D73-56C5B0FCA700}"/>
              </a:ext>
            </a:extLst>
          </p:cNvPr>
          <p:cNvSpPr>
            <a:spLocks noGrp="1"/>
          </p:cNvSpPr>
          <p:nvPr>
            <p:ph sz="half" idx="2"/>
          </p:nvPr>
        </p:nvSpPr>
        <p:spPr>
          <a:xfrm>
            <a:off x="6172200" y="523783"/>
            <a:ext cx="5181600" cy="5653180"/>
          </a:xfrm>
        </p:spPr>
        <p:txBody>
          <a:bodyPr>
            <a:normAutofit/>
          </a:bodyPr>
          <a:lstStyle/>
          <a:p>
            <a:pPr algn="just" fontAlgn="base">
              <a:lnSpc>
                <a:spcPct val="100000"/>
              </a:lnSpc>
              <a:buNone/>
            </a:pPr>
            <a:r>
              <a:rPr lang="cs-CZ" sz="2000" b="1" dirty="0">
                <a:solidFill>
                  <a:srgbClr val="150E43"/>
                </a:solidFill>
                <a:latin typeface="Segoe UI" panose="020B0502040204020203" pitchFamily="34" charset="0"/>
              </a:rPr>
              <a:t>Tým II:</a:t>
            </a:r>
          </a:p>
          <a:p>
            <a:pPr algn="just" fontAlgn="base">
              <a:lnSpc>
                <a:spcPct val="100000"/>
              </a:lnSpc>
              <a:buFont typeface="+mj-lt"/>
              <a:buAutoNum type="arabicPeriod"/>
            </a:pPr>
            <a:r>
              <a:rPr lang="cs-CZ" sz="2000" dirty="0">
                <a:solidFill>
                  <a:srgbClr val="150E43"/>
                </a:solidFill>
                <a:latin typeface="Segoe UI" panose="020B0502040204020203" pitchFamily="34" charset="0"/>
              </a:rPr>
              <a:t>Nastavení systému </a:t>
            </a:r>
            <a:r>
              <a:rPr lang="en-US" sz="2000" dirty="0">
                <a:solidFill>
                  <a:srgbClr val="150E43"/>
                </a:solidFill>
                <a:latin typeface="Segoe UI" panose="020B0502040204020203" pitchFamily="34" charset="0"/>
              </a:rPr>
              <a:t>​</a:t>
            </a:r>
            <a:r>
              <a:rPr lang="cs-CZ" sz="2000" dirty="0">
                <a:solidFill>
                  <a:srgbClr val="150E43"/>
                </a:solidFill>
                <a:latin typeface="Segoe UI" panose="020B0502040204020203" pitchFamily="34" charset="0"/>
              </a:rPr>
              <a:t>(od žádosti (forma soutěže) po vyhodnocení úspěšného naplnění. </a:t>
            </a:r>
          </a:p>
          <a:p>
            <a:pPr algn="just" fontAlgn="base">
              <a:lnSpc>
                <a:spcPct val="100000"/>
              </a:lnSpc>
              <a:buFont typeface="+mj-lt"/>
              <a:buAutoNum type="arabicPeriod"/>
            </a:pPr>
            <a:r>
              <a:rPr lang="cs-CZ" sz="2000" dirty="0">
                <a:solidFill>
                  <a:srgbClr val="150E43"/>
                </a:solidFill>
                <a:latin typeface="Segoe UI" panose="020B0502040204020203" pitchFamily="34" charset="0"/>
              </a:rPr>
              <a:t>Nastavení pravidel CBA včetně vyhodnocení</a:t>
            </a:r>
          </a:p>
          <a:p>
            <a:pPr algn="just" fontAlgn="base">
              <a:lnSpc>
                <a:spcPct val="100000"/>
              </a:lnSpc>
              <a:buFont typeface="+mj-lt"/>
              <a:buAutoNum type="arabicPeriod"/>
            </a:pPr>
            <a:r>
              <a:rPr lang="cs-CZ" sz="2000" dirty="0">
                <a:solidFill>
                  <a:srgbClr val="150E43"/>
                </a:solidFill>
                <a:latin typeface="Segoe UI" panose="020B0502040204020203" pitchFamily="34" charset="0"/>
              </a:rPr>
              <a:t>Indikátory </a:t>
            </a:r>
            <a:endParaRPr lang="en-US" sz="2000" dirty="0">
              <a:solidFill>
                <a:srgbClr val="150E43"/>
              </a:solidFill>
              <a:latin typeface="Segoe UI" panose="020B0502040204020203" pitchFamily="34" charset="0"/>
            </a:endParaRPr>
          </a:p>
          <a:p>
            <a:endParaRPr lang="cs-CZ" dirty="0"/>
          </a:p>
          <a:p>
            <a:pPr algn="just" fontAlgn="base">
              <a:lnSpc>
                <a:spcPct val="100000"/>
              </a:lnSpc>
              <a:buNone/>
            </a:pPr>
            <a:r>
              <a:rPr lang="cs-CZ" sz="2000" b="1" dirty="0">
                <a:solidFill>
                  <a:srgbClr val="150E43"/>
                </a:solidFill>
                <a:latin typeface="Segoe UI" panose="020B0502040204020203" pitchFamily="34" charset="0"/>
              </a:rPr>
              <a:t>Tým III:</a:t>
            </a:r>
          </a:p>
          <a:p>
            <a:pPr algn="just" fontAlgn="base">
              <a:lnSpc>
                <a:spcPct val="100000"/>
              </a:lnSpc>
              <a:buFont typeface="+mj-lt"/>
              <a:buAutoNum type="arabicPeriod"/>
            </a:pPr>
            <a:r>
              <a:rPr lang="cs-CZ" sz="2000" dirty="0">
                <a:solidFill>
                  <a:srgbClr val="150E43"/>
                </a:solidFill>
                <a:latin typeface="Segoe UI" panose="020B0502040204020203" pitchFamily="34" charset="0"/>
              </a:rPr>
              <a:t>Nyní více propojen s týmem II, se zaměřením na klíčové indikátory </a:t>
            </a:r>
          </a:p>
          <a:p>
            <a:endParaRPr lang="cs-CZ" dirty="0"/>
          </a:p>
        </p:txBody>
      </p:sp>
    </p:spTree>
    <p:extLst>
      <p:ext uri="{BB962C8B-B14F-4D97-AF65-F5344CB8AC3E}">
        <p14:creationId xmlns:p14="http://schemas.microsoft.com/office/powerpoint/2010/main" val="2138711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37F83C4-2B61-2A5E-0D72-F8ECC8507588}"/>
              </a:ext>
            </a:extLst>
          </p:cNvPr>
          <p:cNvSpPr>
            <a:spLocks noGrp="1"/>
          </p:cNvSpPr>
          <p:nvPr>
            <p:ph type="title"/>
          </p:nvPr>
        </p:nvSpPr>
        <p:spPr>
          <a:xfrm>
            <a:off x="821351" y="89058"/>
            <a:ext cx="10515600" cy="1325563"/>
          </a:xfrm>
        </p:spPr>
        <p:txBody>
          <a:bodyPr/>
          <a:lstStyle/>
          <a:p>
            <a:r>
              <a:rPr lang="cs-CZ" dirty="0"/>
              <a:t>Příprava dat a informací </a:t>
            </a:r>
          </a:p>
        </p:txBody>
      </p:sp>
      <p:sp>
        <p:nvSpPr>
          <p:cNvPr id="5" name="TextovéPole 4">
            <a:extLst>
              <a:ext uri="{FF2B5EF4-FFF2-40B4-BE49-F238E27FC236}">
                <a16:creationId xmlns:a16="http://schemas.microsoft.com/office/drawing/2014/main" id="{17500A4E-2369-D0BF-CAAB-7997176F5B31}"/>
              </a:ext>
            </a:extLst>
          </p:cNvPr>
          <p:cNvSpPr txBox="1"/>
          <p:nvPr/>
        </p:nvSpPr>
        <p:spPr>
          <a:xfrm>
            <a:off x="0" y="6507332"/>
            <a:ext cx="6182360" cy="261610"/>
          </a:xfrm>
          <a:prstGeom prst="rect">
            <a:avLst/>
          </a:prstGeom>
          <a:noFill/>
        </p:spPr>
        <p:txBody>
          <a:bodyPr wrap="square">
            <a:spAutoFit/>
          </a:bodyPr>
          <a:lstStyle/>
          <a:p>
            <a:r>
              <a:rPr lang="cs-CZ" sz="1100" u="none" strike="noStrike" dirty="0">
                <a:effectLst/>
              </a:rPr>
              <a:t>Zdroj: VVSI PS Kontrakt </a:t>
            </a:r>
            <a:endParaRPr lang="cs-CZ" sz="1100" dirty="0"/>
          </a:p>
        </p:txBody>
      </p:sp>
      <p:pic>
        <p:nvPicPr>
          <p:cNvPr id="6" name="Obrázek 5">
            <a:extLst>
              <a:ext uri="{FF2B5EF4-FFF2-40B4-BE49-F238E27FC236}">
                <a16:creationId xmlns:a16="http://schemas.microsoft.com/office/drawing/2014/main" id="{A079A232-5779-9670-250D-CD6B851B66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841" y="1134869"/>
            <a:ext cx="11466317" cy="5372463"/>
          </a:xfrm>
          <a:prstGeom prst="rect">
            <a:avLst/>
          </a:prstGeom>
          <a:noFill/>
          <a:ln>
            <a:noFill/>
          </a:ln>
        </p:spPr>
      </p:pic>
    </p:spTree>
    <p:extLst>
      <p:ext uri="{BB962C8B-B14F-4D97-AF65-F5344CB8AC3E}">
        <p14:creationId xmlns:p14="http://schemas.microsoft.com/office/powerpoint/2010/main" val="3859088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C95FE5A-5514-A47A-4ACB-F0FAB09A04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1360" y="48916"/>
            <a:ext cx="8930640" cy="6845838"/>
          </a:xfrm>
          <a:prstGeom prst="rect">
            <a:avLst/>
          </a:prstGeom>
          <a:noFill/>
          <a:ln>
            <a:noFill/>
          </a:ln>
        </p:spPr>
      </p:pic>
      <p:sp>
        <p:nvSpPr>
          <p:cNvPr id="4" name="TextovéPole 3">
            <a:extLst>
              <a:ext uri="{FF2B5EF4-FFF2-40B4-BE49-F238E27FC236}">
                <a16:creationId xmlns:a16="http://schemas.microsoft.com/office/drawing/2014/main" id="{6368BC5F-336D-F97E-239C-7FF6A1E976C8}"/>
              </a:ext>
            </a:extLst>
          </p:cNvPr>
          <p:cNvSpPr txBox="1"/>
          <p:nvPr/>
        </p:nvSpPr>
        <p:spPr>
          <a:xfrm>
            <a:off x="0" y="6596390"/>
            <a:ext cx="6096000" cy="261610"/>
          </a:xfrm>
          <a:prstGeom prst="rect">
            <a:avLst/>
          </a:prstGeom>
          <a:noFill/>
        </p:spPr>
        <p:txBody>
          <a:bodyPr wrap="square">
            <a:spAutoFit/>
          </a:bodyPr>
          <a:lstStyle/>
          <a:p>
            <a:r>
              <a:rPr lang="cs-CZ" sz="1100" u="none" strike="noStrike" dirty="0">
                <a:effectLst/>
              </a:rPr>
              <a:t>Zdroj: VVSI PS Kontrakt </a:t>
            </a:r>
            <a:endParaRPr lang="cs-CZ" sz="1100" dirty="0"/>
          </a:p>
        </p:txBody>
      </p:sp>
    </p:spTree>
    <p:extLst>
      <p:ext uri="{BB962C8B-B14F-4D97-AF65-F5344CB8AC3E}">
        <p14:creationId xmlns:p14="http://schemas.microsoft.com/office/powerpoint/2010/main" val="1102905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2F01D55-F130-BFEE-F0C1-6216BEF9B04F}"/>
              </a:ext>
            </a:extLst>
          </p:cNvPr>
          <p:cNvSpPr>
            <a:spLocks noGrp="1"/>
          </p:cNvSpPr>
          <p:nvPr>
            <p:ph type="ctrTitle"/>
          </p:nvPr>
        </p:nvSpPr>
        <p:spPr/>
        <p:txBody>
          <a:bodyPr/>
          <a:lstStyle/>
          <a:p>
            <a:r>
              <a:rPr lang="cs-CZ" dirty="0"/>
              <a:t>Mzdové informace</a:t>
            </a:r>
          </a:p>
        </p:txBody>
      </p:sp>
      <p:sp>
        <p:nvSpPr>
          <p:cNvPr id="5" name="Podnadpis 4">
            <a:extLst>
              <a:ext uri="{FF2B5EF4-FFF2-40B4-BE49-F238E27FC236}">
                <a16:creationId xmlns:a16="http://schemas.microsoft.com/office/drawing/2014/main" id="{41C51EBB-F775-488B-2694-280C968EF5A3}"/>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575549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612D1A78-3BB6-06DB-7B8E-4F275B674597}"/>
              </a:ext>
            </a:extLst>
          </p:cNvPr>
          <p:cNvPicPr>
            <a:picLocks noChangeAspect="1"/>
          </p:cNvPicPr>
          <p:nvPr/>
        </p:nvPicPr>
        <p:blipFill>
          <a:blip r:embed="rId2"/>
          <a:stretch>
            <a:fillRect/>
          </a:stretch>
        </p:blipFill>
        <p:spPr>
          <a:xfrm>
            <a:off x="0" y="1615037"/>
            <a:ext cx="12192000" cy="5052685"/>
          </a:xfrm>
          <a:prstGeom prst="rect">
            <a:avLst/>
          </a:prstGeom>
        </p:spPr>
      </p:pic>
      <p:sp>
        <p:nvSpPr>
          <p:cNvPr id="2" name="Ovál 1">
            <a:extLst>
              <a:ext uri="{FF2B5EF4-FFF2-40B4-BE49-F238E27FC236}">
                <a16:creationId xmlns:a16="http://schemas.microsoft.com/office/drawing/2014/main" id="{8DCC85C3-B883-161B-74DE-D94D00046ED5}"/>
              </a:ext>
            </a:extLst>
          </p:cNvPr>
          <p:cNvSpPr/>
          <p:nvPr/>
        </p:nvSpPr>
        <p:spPr>
          <a:xfrm>
            <a:off x="4274288" y="2535202"/>
            <a:ext cx="1329070" cy="55289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vál 2">
            <a:extLst>
              <a:ext uri="{FF2B5EF4-FFF2-40B4-BE49-F238E27FC236}">
                <a16:creationId xmlns:a16="http://schemas.microsoft.com/office/drawing/2014/main" id="{DC00E4C6-687E-C5E3-F977-E2455C1534AD}"/>
              </a:ext>
            </a:extLst>
          </p:cNvPr>
          <p:cNvSpPr/>
          <p:nvPr/>
        </p:nvSpPr>
        <p:spPr>
          <a:xfrm>
            <a:off x="4274288" y="3766475"/>
            <a:ext cx="1329070" cy="55289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vál 3">
            <a:extLst>
              <a:ext uri="{FF2B5EF4-FFF2-40B4-BE49-F238E27FC236}">
                <a16:creationId xmlns:a16="http://schemas.microsoft.com/office/drawing/2014/main" id="{6DCEDB7A-FF49-D164-6D6D-ABECD02652FE}"/>
              </a:ext>
            </a:extLst>
          </p:cNvPr>
          <p:cNvSpPr/>
          <p:nvPr/>
        </p:nvSpPr>
        <p:spPr>
          <a:xfrm>
            <a:off x="7453423" y="3700129"/>
            <a:ext cx="4901610" cy="44125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a:extLst>
              <a:ext uri="{FF2B5EF4-FFF2-40B4-BE49-F238E27FC236}">
                <a16:creationId xmlns:a16="http://schemas.microsoft.com/office/drawing/2014/main" id="{1D8ED6F0-F069-2A2F-732B-6058B7E5A701}"/>
              </a:ext>
            </a:extLst>
          </p:cNvPr>
          <p:cNvSpPr/>
          <p:nvPr/>
        </p:nvSpPr>
        <p:spPr>
          <a:xfrm>
            <a:off x="7453423" y="4942036"/>
            <a:ext cx="4901610" cy="44125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C5EA3C26-48C8-F66D-7BBC-A55BE47B2603}"/>
              </a:ext>
            </a:extLst>
          </p:cNvPr>
          <p:cNvSpPr txBox="1"/>
          <p:nvPr/>
        </p:nvSpPr>
        <p:spPr>
          <a:xfrm>
            <a:off x="51556" y="413438"/>
            <a:ext cx="12311191" cy="523220"/>
          </a:xfrm>
          <a:prstGeom prst="rect">
            <a:avLst/>
          </a:prstGeom>
          <a:noFill/>
        </p:spPr>
        <p:txBody>
          <a:bodyPr wrap="none" rtlCol="0">
            <a:spAutoFit/>
          </a:bodyPr>
          <a:lstStyle/>
          <a:p>
            <a:pPr marL="457200" indent="-457200">
              <a:buFont typeface="Arial" panose="020B0604020202020204" pitchFamily="34" charset="0"/>
              <a:buChar char="•"/>
            </a:pPr>
            <a:r>
              <a:rPr lang="cs-CZ" sz="2800" dirty="0"/>
              <a:t>V roce 2024 nárůst nominálních a hlavně </a:t>
            </a:r>
            <a:r>
              <a:rPr lang="cs-CZ" sz="2800" b="1" dirty="0"/>
              <a:t>reálných mezd  </a:t>
            </a:r>
            <a:r>
              <a:rPr lang="cs-CZ" sz="2800" dirty="0"/>
              <a:t>zaměstnanců VVŠ</a:t>
            </a:r>
          </a:p>
        </p:txBody>
      </p:sp>
      <p:sp>
        <p:nvSpPr>
          <p:cNvPr id="8" name="Ovál 7">
            <a:extLst>
              <a:ext uri="{FF2B5EF4-FFF2-40B4-BE49-F238E27FC236}">
                <a16:creationId xmlns:a16="http://schemas.microsoft.com/office/drawing/2014/main" id="{766E40D4-D52C-B3B4-B623-DCFA2468607D}"/>
              </a:ext>
            </a:extLst>
          </p:cNvPr>
          <p:cNvSpPr/>
          <p:nvPr/>
        </p:nvSpPr>
        <p:spPr>
          <a:xfrm>
            <a:off x="-163033" y="3731140"/>
            <a:ext cx="1513368" cy="46251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id="{E458F32E-3009-AA07-0556-B62339812F92}"/>
              </a:ext>
            </a:extLst>
          </p:cNvPr>
          <p:cNvSpPr/>
          <p:nvPr/>
        </p:nvSpPr>
        <p:spPr>
          <a:xfrm>
            <a:off x="-10633" y="5038614"/>
            <a:ext cx="1910317" cy="3446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25946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2FC830B-8BB7-4185-9647-22F9A83A3810}"/>
              </a:ext>
            </a:extLst>
          </p:cNvPr>
          <p:cNvPicPr>
            <a:picLocks noChangeAspect="1"/>
          </p:cNvPicPr>
          <p:nvPr/>
        </p:nvPicPr>
        <p:blipFill>
          <a:blip r:embed="rId2"/>
          <a:stretch>
            <a:fillRect/>
          </a:stretch>
        </p:blipFill>
        <p:spPr>
          <a:xfrm>
            <a:off x="296696" y="397247"/>
            <a:ext cx="5418304" cy="6063505"/>
          </a:xfrm>
          <a:prstGeom prst="rect">
            <a:avLst/>
          </a:prstGeom>
        </p:spPr>
      </p:pic>
      <p:sp>
        <p:nvSpPr>
          <p:cNvPr id="5" name="TextovéPole 4">
            <a:extLst>
              <a:ext uri="{FF2B5EF4-FFF2-40B4-BE49-F238E27FC236}">
                <a16:creationId xmlns:a16="http://schemas.microsoft.com/office/drawing/2014/main" id="{00FC7C73-9DB3-854F-829A-D9FF0407013C}"/>
              </a:ext>
            </a:extLst>
          </p:cNvPr>
          <p:cNvSpPr txBox="1"/>
          <p:nvPr/>
        </p:nvSpPr>
        <p:spPr>
          <a:xfrm>
            <a:off x="5894030" y="688562"/>
            <a:ext cx="5888153" cy="5324535"/>
          </a:xfrm>
          <a:prstGeom prst="rect">
            <a:avLst/>
          </a:prstGeom>
          <a:noFill/>
        </p:spPr>
        <p:txBody>
          <a:bodyPr wrap="square">
            <a:spAutoFit/>
          </a:bodyPr>
          <a:lstStyle/>
          <a:p>
            <a:pPr algn="just"/>
            <a:r>
              <a:rPr lang="cs-CZ" sz="2000" dirty="0">
                <a:solidFill>
                  <a:srgbClr val="000000"/>
                </a:solidFill>
                <a:latin typeface="Calibri" panose="020F0502020204030204" pitchFamily="34" charset="0"/>
              </a:rPr>
              <a:t>P</a:t>
            </a:r>
            <a:r>
              <a:rPr lang="cs-CZ" sz="2000" b="0" i="0" u="none" strike="noStrike" baseline="0" dirty="0">
                <a:solidFill>
                  <a:srgbClr val="000000"/>
                </a:solidFill>
                <a:latin typeface="Calibri" panose="020F0502020204030204" pitchFamily="34" charset="0"/>
              </a:rPr>
              <a:t>o několika letech pomalejšího růstu se mzdy na všech pozicích akademických pracovníků v roce 2024 (proti roku 2023) zvýšily o 8-10 % (záleží na pozici a záleží na tom, zda měříme průměr nebo medián mzdy). </a:t>
            </a:r>
          </a:p>
          <a:p>
            <a:pPr algn="just"/>
            <a:r>
              <a:rPr lang="cs-CZ" sz="2000" b="0" i="0" u="none" strike="noStrike" baseline="0" dirty="0">
                <a:solidFill>
                  <a:srgbClr val="000000"/>
                </a:solidFill>
                <a:latin typeface="Calibri" panose="020F0502020204030204" pitchFamily="34" charset="0"/>
              </a:rPr>
              <a:t>Tento nárůst je vyšší než nárůst mzdy osob s vysokoškolským vzděláváním (o cca 1p.b.) a výrazně vyšší než nárůst platů osob s vysokoškolským vzděláním (tam byl růst jen 3 % u průměru a 1 % u mediánu). </a:t>
            </a:r>
          </a:p>
          <a:p>
            <a:pPr algn="just"/>
            <a:r>
              <a:rPr lang="cs-CZ" sz="2000" b="0" i="0" u="none" strike="noStrike" baseline="0" dirty="0">
                <a:solidFill>
                  <a:srgbClr val="000000"/>
                </a:solidFill>
                <a:latin typeface="Calibri" panose="020F0502020204030204" pitchFamily="34" charset="0"/>
              </a:rPr>
              <a:t>Když se zaměříme na celkový růst mezd akademických pracovníků, tak ten za delší období stále zaostává za jinými skupinami (vč. platové sféry). Za celé období, kdy to sledujeme (od 2017), tak je růst mzdy i platu vysokoškoláků asi 54%. </a:t>
            </a:r>
          </a:p>
          <a:p>
            <a:pPr algn="just"/>
            <a:r>
              <a:rPr lang="cs-CZ" sz="2000" b="0" i="0" u="none" strike="noStrike" baseline="0" dirty="0">
                <a:solidFill>
                  <a:srgbClr val="000000"/>
                </a:solidFill>
                <a:latin typeface="Calibri" panose="020F0502020204030204" pitchFamily="34" charset="0"/>
              </a:rPr>
              <a:t>U akademických pracovníků je to asi 40 % u profesorů, 41 % u docentů, 46 % u odborných asistentů a nejblíže jsou vědeckovýzkumní pracovníci s 53 %.</a:t>
            </a:r>
            <a:endParaRPr lang="cs-CZ" sz="2000" dirty="0"/>
          </a:p>
        </p:txBody>
      </p:sp>
      <p:sp>
        <p:nvSpPr>
          <p:cNvPr id="7" name="TextovéPole 6">
            <a:extLst>
              <a:ext uri="{FF2B5EF4-FFF2-40B4-BE49-F238E27FC236}">
                <a16:creationId xmlns:a16="http://schemas.microsoft.com/office/drawing/2014/main" id="{99FFC985-12D6-6068-1CA3-BE06EF3EBD4B}"/>
              </a:ext>
            </a:extLst>
          </p:cNvPr>
          <p:cNvSpPr txBox="1"/>
          <p:nvPr/>
        </p:nvSpPr>
        <p:spPr>
          <a:xfrm>
            <a:off x="0" y="6552272"/>
            <a:ext cx="6094428" cy="231730"/>
          </a:xfrm>
          <a:prstGeom prst="rect">
            <a:avLst/>
          </a:prstGeom>
          <a:noFill/>
        </p:spPr>
        <p:txBody>
          <a:bodyPr wrap="square">
            <a:spAutoFit/>
          </a:bodyPr>
          <a:lstStyle/>
          <a:p>
            <a:pPr>
              <a:lnSpc>
                <a:spcPct val="90000"/>
              </a:lnSpc>
              <a:spcAft>
                <a:spcPts val="600"/>
              </a:spcAft>
            </a:pPr>
            <a:r>
              <a:rPr lang="en-US" sz="1000" i="0" u="none" strike="noStrike" baseline="0" dirty="0" err="1"/>
              <a:t>Zdroj</a:t>
            </a:r>
            <a:r>
              <a:rPr lang="en-US" sz="1000" i="0" u="none" strike="noStrike" baseline="0" dirty="0"/>
              <a:t>:  </a:t>
            </a:r>
            <a:r>
              <a:rPr lang="cs-CZ" sz="1000" i="0" u="none" strike="noStrike" baseline="0" dirty="0"/>
              <a:t>doc. </a:t>
            </a:r>
            <a:r>
              <a:rPr lang="cs-CZ" sz="1000" i="0" u="none" strike="noStrike" baseline="0" dirty="0" err="1"/>
              <a:t>Mazouch</a:t>
            </a:r>
            <a:r>
              <a:rPr lang="cs-CZ" sz="1000" i="0" u="none" strike="noStrike" baseline="0" dirty="0"/>
              <a:t>, </a:t>
            </a:r>
            <a:r>
              <a:rPr lang="cs-CZ" sz="1000" dirty="0"/>
              <a:t>VŠE na základě dat ISPV </a:t>
            </a:r>
            <a:endParaRPr lang="en-US" sz="1000" dirty="0"/>
          </a:p>
        </p:txBody>
      </p:sp>
    </p:spTree>
    <p:extLst>
      <p:ext uri="{BB962C8B-B14F-4D97-AF65-F5344CB8AC3E}">
        <p14:creationId xmlns:p14="http://schemas.microsoft.com/office/powerpoint/2010/main" val="3688027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7842BF40-8297-2E5F-4B97-98D1C8ED83B2}"/>
              </a:ext>
            </a:extLst>
          </p:cNvPr>
          <p:cNvPicPr>
            <a:picLocks noChangeAspect="1"/>
          </p:cNvPicPr>
          <p:nvPr/>
        </p:nvPicPr>
        <p:blipFill>
          <a:blip r:embed="rId2"/>
          <a:stretch>
            <a:fillRect/>
          </a:stretch>
        </p:blipFill>
        <p:spPr>
          <a:xfrm>
            <a:off x="5661995" y="1447628"/>
            <a:ext cx="6114818" cy="3962743"/>
          </a:xfrm>
          <a:prstGeom prst="rect">
            <a:avLst/>
          </a:prstGeom>
        </p:spPr>
      </p:pic>
      <p:grpSp>
        <p:nvGrpSpPr>
          <p:cNvPr id="3" name="Group 1">
            <a:extLst>
              <a:ext uri="{FF2B5EF4-FFF2-40B4-BE49-F238E27FC236}">
                <a16:creationId xmlns:a16="http://schemas.microsoft.com/office/drawing/2014/main" id="{257EC0C9-8E49-3470-13C5-F69370D34920}"/>
              </a:ext>
            </a:extLst>
          </p:cNvPr>
          <p:cNvGrpSpPr>
            <a:grpSpLocks noChangeAspect="1"/>
          </p:cNvGrpSpPr>
          <p:nvPr/>
        </p:nvGrpSpPr>
        <p:grpSpPr bwMode="auto">
          <a:xfrm>
            <a:off x="4514610" y="283875"/>
            <a:ext cx="1606485" cy="1490313"/>
            <a:chOff x="0" y="0"/>
            <a:chExt cx="2406" cy="3114"/>
          </a:xfrm>
        </p:grpSpPr>
        <p:sp>
          <p:nvSpPr>
            <p:cNvPr id="4" name="AutoShape 21">
              <a:extLst>
                <a:ext uri="{FF2B5EF4-FFF2-40B4-BE49-F238E27FC236}">
                  <a16:creationId xmlns:a16="http://schemas.microsoft.com/office/drawing/2014/main" id="{57489101-E426-6427-605A-0AE34866574F}"/>
                </a:ext>
              </a:extLst>
            </p:cNvPr>
            <p:cNvSpPr>
              <a:spLocks noChangeAspect="1" noChangeArrowheads="1" noTextEdit="1"/>
            </p:cNvSpPr>
            <p:nvPr/>
          </p:nvSpPr>
          <p:spPr bwMode="auto">
            <a:xfrm>
              <a:off x="0" y="0"/>
              <a:ext cx="2406" cy="3114"/>
            </a:xfrm>
            <a:prstGeom prst="rect">
              <a:avLst/>
            </a:prstGeom>
            <a:solidFill>
              <a:schemeClr val="bg1"/>
            </a:solidFill>
            <a:ln w="12700">
              <a:solidFill>
                <a:srgbClr val="BFBFBF"/>
              </a:solidFill>
              <a:miter lim="800000"/>
              <a:headEnd/>
              <a:tailEnd/>
            </a:ln>
          </p:spPr>
          <p:txBody>
            <a:bodyPr/>
            <a:lstStyle/>
            <a:p>
              <a:endParaRPr lang="cs-CZ"/>
            </a:p>
          </p:txBody>
        </p:sp>
        <p:sp>
          <p:nvSpPr>
            <p:cNvPr id="5" name="Rectangle 20">
              <a:extLst>
                <a:ext uri="{FF2B5EF4-FFF2-40B4-BE49-F238E27FC236}">
                  <a16:creationId xmlns:a16="http://schemas.microsoft.com/office/drawing/2014/main" id="{070F9D96-8121-4169-7F55-452F3AD0138E}"/>
                </a:ext>
              </a:extLst>
            </p:cNvPr>
            <p:cNvSpPr>
              <a:spLocks noChangeArrowheads="1"/>
            </p:cNvSpPr>
            <p:nvPr/>
          </p:nvSpPr>
          <p:spPr bwMode="auto">
            <a:xfrm>
              <a:off x="280" y="748"/>
              <a:ext cx="561" cy="811"/>
            </a:xfrm>
            <a:prstGeom prst="rect">
              <a:avLst/>
            </a:prstGeom>
            <a:solidFill>
              <a:schemeClr val="bg1">
                <a:lumMod val="75000"/>
              </a:schemeClr>
            </a:solidFill>
            <a:ln w="25400">
              <a:noFill/>
              <a:miter lim="800000"/>
              <a:headEnd/>
              <a:tailEnd/>
            </a:ln>
            <a:effectLst/>
            <a:scene3d>
              <a:camera prst="orthographicFront"/>
              <a:lightRig rig="threePt" dir="t"/>
            </a:scene3d>
            <a:sp3d>
              <a:bevelT w="0" h="0"/>
              <a:bevelB w="0" h="0"/>
            </a:sp3d>
          </p:spPr>
          <p:txBody>
            <a:bodyPr/>
            <a:lstStyle/>
            <a:p>
              <a:endParaRPr lang="cs-CZ"/>
            </a:p>
          </p:txBody>
        </p:sp>
        <p:sp>
          <p:nvSpPr>
            <p:cNvPr id="6" name="Rectangle 19">
              <a:extLst>
                <a:ext uri="{FF2B5EF4-FFF2-40B4-BE49-F238E27FC236}">
                  <a16:creationId xmlns:a16="http://schemas.microsoft.com/office/drawing/2014/main" id="{6D6434EB-40F8-7239-35AF-56E977D115AB}"/>
                </a:ext>
              </a:extLst>
            </p:cNvPr>
            <p:cNvSpPr>
              <a:spLocks noChangeArrowheads="1"/>
            </p:cNvSpPr>
            <p:nvPr/>
          </p:nvSpPr>
          <p:spPr bwMode="auto">
            <a:xfrm>
              <a:off x="280" y="1559"/>
              <a:ext cx="561" cy="811"/>
            </a:xfrm>
            <a:prstGeom prst="rect">
              <a:avLst/>
            </a:prstGeom>
            <a:solidFill>
              <a:srgbClr val="FF6060"/>
            </a:solidFill>
            <a:ln w="25400">
              <a:noFill/>
              <a:miter lim="800000"/>
              <a:headEnd/>
              <a:tailEnd/>
            </a:ln>
            <a:scene3d>
              <a:camera prst="orthographicFront"/>
              <a:lightRig rig="threePt" dir="t"/>
            </a:scene3d>
            <a:sp3d>
              <a:bevelT w="0" h="0"/>
              <a:bevelB w="0" h="0"/>
            </a:sp3d>
          </p:spPr>
          <p:txBody>
            <a:bodyPr/>
            <a:lstStyle/>
            <a:p>
              <a:endParaRPr lang="cs-CZ"/>
            </a:p>
          </p:txBody>
        </p:sp>
        <p:sp>
          <p:nvSpPr>
            <p:cNvPr id="7" name="AutoShape 18">
              <a:extLst>
                <a:ext uri="{FF2B5EF4-FFF2-40B4-BE49-F238E27FC236}">
                  <a16:creationId xmlns:a16="http://schemas.microsoft.com/office/drawing/2014/main" id="{13BA70AD-8E6E-7802-9277-198614349526}"/>
                </a:ext>
              </a:extLst>
            </p:cNvPr>
            <p:cNvSpPr>
              <a:spLocks noChangeShapeType="1"/>
            </p:cNvSpPr>
            <p:nvPr/>
          </p:nvSpPr>
          <p:spPr bwMode="auto">
            <a:xfrm flipV="1">
              <a:off x="561" y="286"/>
              <a:ext cx="9" cy="446"/>
            </a:xfrm>
            <a:prstGeom prst="straightConnector1">
              <a:avLst/>
            </a:prstGeom>
            <a:noFill/>
            <a:ln w="25400">
              <a:solidFill>
                <a:srgbClr val="000000"/>
              </a:solidFill>
              <a:round/>
              <a:headEnd/>
              <a:tailEnd/>
            </a:ln>
          </p:spPr>
          <p:txBody>
            <a:bodyPr/>
            <a:lstStyle/>
            <a:p>
              <a:endParaRPr lang="cs-CZ"/>
            </a:p>
          </p:txBody>
        </p:sp>
        <p:sp>
          <p:nvSpPr>
            <p:cNvPr id="8" name="AutoShape 17">
              <a:extLst>
                <a:ext uri="{FF2B5EF4-FFF2-40B4-BE49-F238E27FC236}">
                  <a16:creationId xmlns:a16="http://schemas.microsoft.com/office/drawing/2014/main" id="{9340B973-096F-9D9A-F768-0F0F74F22F37}"/>
                </a:ext>
              </a:extLst>
            </p:cNvPr>
            <p:cNvSpPr>
              <a:spLocks noChangeShapeType="1"/>
            </p:cNvSpPr>
            <p:nvPr/>
          </p:nvSpPr>
          <p:spPr bwMode="auto">
            <a:xfrm>
              <a:off x="561" y="2385"/>
              <a:ext cx="9" cy="450"/>
            </a:xfrm>
            <a:prstGeom prst="straightConnector1">
              <a:avLst/>
            </a:prstGeom>
            <a:noFill/>
            <a:ln w="25400">
              <a:solidFill>
                <a:srgbClr val="000000"/>
              </a:solidFill>
              <a:round/>
              <a:headEnd/>
              <a:tailEnd/>
            </a:ln>
          </p:spPr>
          <p:txBody>
            <a:bodyPr/>
            <a:lstStyle/>
            <a:p>
              <a:endParaRPr lang="cs-CZ"/>
            </a:p>
          </p:txBody>
        </p:sp>
        <p:sp>
          <p:nvSpPr>
            <p:cNvPr id="9" name="AutoShape 16">
              <a:extLst>
                <a:ext uri="{FF2B5EF4-FFF2-40B4-BE49-F238E27FC236}">
                  <a16:creationId xmlns:a16="http://schemas.microsoft.com/office/drawing/2014/main" id="{1942270C-58C7-78D0-F9A9-BC7F63CD13EC}"/>
                </a:ext>
              </a:extLst>
            </p:cNvPr>
            <p:cNvSpPr>
              <a:spLocks noChangeShapeType="1"/>
            </p:cNvSpPr>
            <p:nvPr/>
          </p:nvSpPr>
          <p:spPr bwMode="auto">
            <a:xfrm>
              <a:off x="508" y="281"/>
              <a:ext cx="107" cy="1"/>
            </a:xfrm>
            <a:prstGeom prst="straightConnector1">
              <a:avLst/>
            </a:prstGeom>
            <a:noFill/>
            <a:ln w="25400">
              <a:solidFill>
                <a:srgbClr val="000000"/>
              </a:solidFill>
              <a:round/>
              <a:headEnd/>
              <a:tailEnd/>
            </a:ln>
          </p:spPr>
          <p:txBody>
            <a:bodyPr/>
            <a:lstStyle/>
            <a:p>
              <a:endParaRPr lang="cs-CZ"/>
            </a:p>
          </p:txBody>
        </p:sp>
        <p:sp>
          <p:nvSpPr>
            <p:cNvPr id="10" name="AutoShape 15">
              <a:extLst>
                <a:ext uri="{FF2B5EF4-FFF2-40B4-BE49-F238E27FC236}">
                  <a16:creationId xmlns:a16="http://schemas.microsoft.com/office/drawing/2014/main" id="{AF34658F-EC39-2595-ACA0-14CF3C73B0A3}"/>
                </a:ext>
              </a:extLst>
            </p:cNvPr>
            <p:cNvSpPr>
              <a:spLocks noChangeShapeType="1"/>
            </p:cNvSpPr>
            <p:nvPr/>
          </p:nvSpPr>
          <p:spPr bwMode="auto">
            <a:xfrm>
              <a:off x="508" y="2836"/>
              <a:ext cx="107" cy="1"/>
            </a:xfrm>
            <a:prstGeom prst="straightConnector1">
              <a:avLst/>
            </a:prstGeom>
            <a:noFill/>
            <a:ln w="25400">
              <a:solidFill>
                <a:srgbClr val="000000"/>
              </a:solidFill>
              <a:round/>
              <a:headEnd/>
              <a:tailEnd/>
            </a:ln>
          </p:spPr>
          <p:txBody>
            <a:bodyPr/>
            <a:lstStyle/>
            <a:p>
              <a:endParaRPr lang="cs-CZ"/>
            </a:p>
          </p:txBody>
        </p:sp>
        <p:sp>
          <p:nvSpPr>
            <p:cNvPr id="11" name="AutoShape 14">
              <a:extLst>
                <a:ext uri="{FF2B5EF4-FFF2-40B4-BE49-F238E27FC236}">
                  <a16:creationId xmlns:a16="http://schemas.microsoft.com/office/drawing/2014/main" id="{CCE331F5-BE42-39B0-CEBB-CC38390D3B42}"/>
                </a:ext>
              </a:extLst>
            </p:cNvPr>
            <p:cNvSpPr>
              <a:spLocks noChangeShapeType="1"/>
            </p:cNvSpPr>
            <p:nvPr/>
          </p:nvSpPr>
          <p:spPr bwMode="auto">
            <a:xfrm>
              <a:off x="685" y="281"/>
              <a:ext cx="505" cy="1"/>
            </a:xfrm>
            <a:prstGeom prst="straightConnector1">
              <a:avLst/>
            </a:prstGeom>
            <a:noFill/>
            <a:ln w="19050" cap="rnd">
              <a:solidFill>
                <a:srgbClr val="000000"/>
              </a:solidFill>
              <a:prstDash val="sysDot"/>
              <a:round/>
              <a:headEnd/>
              <a:tailEnd/>
            </a:ln>
          </p:spPr>
          <p:txBody>
            <a:bodyPr/>
            <a:lstStyle/>
            <a:p>
              <a:endParaRPr lang="cs-CZ"/>
            </a:p>
          </p:txBody>
        </p:sp>
        <p:sp>
          <p:nvSpPr>
            <p:cNvPr id="12" name="AutoShape 13">
              <a:extLst>
                <a:ext uri="{FF2B5EF4-FFF2-40B4-BE49-F238E27FC236}">
                  <a16:creationId xmlns:a16="http://schemas.microsoft.com/office/drawing/2014/main" id="{8B652972-D7E3-A2F3-BE83-373BD23186D1}"/>
                </a:ext>
              </a:extLst>
            </p:cNvPr>
            <p:cNvSpPr>
              <a:spLocks noChangeShapeType="1"/>
            </p:cNvSpPr>
            <p:nvPr/>
          </p:nvSpPr>
          <p:spPr bwMode="auto">
            <a:xfrm>
              <a:off x="685" y="2836"/>
              <a:ext cx="557" cy="1"/>
            </a:xfrm>
            <a:prstGeom prst="straightConnector1">
              <a:avLst/>
            </a:prstGeom>
            <a:noFill/>
            <a:ln w="19050" cap="rnd">
              <a:solidFill>
                <a:srgbClr val="000000"/>
              </a:solidFill>
              <a:prstDash val="sysDot"/>
              <a:round/>
              <a:headEnd/>
              <a:tailEnd/>
            </a:ln>
          </p:spPr>
          <p:txBody>
            <a:bodyPr/>
            <a:lstStyle/>
            <a:p>
              <a:endParaRPr lang="cs-CZ"/>
            </a:p>
          </p:txBody>
        </p:sp>
        <p:sp>
          <p:nvSpPr>
            <p:cNvPr id="13" name="AutoShape 12">
              <a:extLst>
                <a:ext uri="{FF2B5EF4-FFF2-40B4-BE49-F238E27FC236}">
                  <a16:creationId xmlns:a16="http://schemas.microsoft.com/office/drawing/2014/main" id="{03B30E94-C1F7-AB4C-3B30-77817BB063B0}"/>
                </a:ext>
              </a:extLst>
            </p:cNvPr>
            <p:cNvSpPr>
              <a:spLocks noChangeShapeType="1"/>
            </p:cNvSpPr>
            <p:nvPr/>
          </p:nvSpPr>
          <p:spPr bwMode="auto">
            <a:xfrm>
              <a:off x="934" y="2370"/>
              <a:ext cx="256" cy="1"/>
            </a:xfrm>
            <a:prstGeom prst="straightConnector1">
              <a:avLst/>
            </a:prstGeom>
            <a:noFill/>
            <a:ln w="19050" cap="rnd">
              <a:solidFill>
                <a:srgbClr val="000000"/>
              </a:solidFill>
              <a:prstDash val="sysDot"/>
              <a:round/>
              <a:headEnd/>
              <a:tailEnd/>
            </a:ln>
          </p:spPr>
          <p:txBody>
            <a:bodyPr/>
            <a:lstStyle/>
            <a:p>
              <a:endParaRPr lang="cs-CZ"/>
            </a:p>
          </p:txBody>
        </p:sp>
        <p:sp>
          <p:nvSpPr>
            <p:cNvPr id="14" name="AutoShape 11">
              <a:extLst>
                <a:ext uri="{FF2B5EF4-FFF2-40B4-BE49-F238E27FC236}">
                  <a16:creationId xmlns:a16="http://schemas.microsoft.com/office/drawing/2014/main" id="{C27F14F2-8BDB-2B38-97FF-CDE4DD6631DD}"/>
                </a:ext>
              </a:extLst>
            </p:cNvPr>
            <p:cNvSpPr>
              <a:spLocks noChangeShapeType="1"/>
            </p:cNvSpPr>
            <p:nvPr/>
          </p:nvSpPr>
          <p:spPr bwMode="auto">
            <a:xfrm>
              <a:off x="934" y="1559"/>
              <a:ext cx="256" cy="1"/>
            </a:xfrm>
            <a:prstGeom prst="straightConnector1">
              <a:avLst/>
            </a:prstGeom>
            <a:noFill/>
            <a:ln w="19050" cap="rnd">
              <a:solidFill>
                <a:srgbClr val="000000"/>
              </a:solidFill>
              <a:prstDash val="sysDot"/>
              <a:round/>
              <a:headEnd/>
              <a:tailEnd/>
            </a:ln>
          </p:spPr>
          <p:txBody>
            <a:bodyPr/>
            <a:lstStyle/>
            <a:p>
              <a:endParaRPr lang="cs-CZ"/>
            </a:p>
          </p:txBody>
        </p:sp>
        <p:sp>
          <p:nvSpPr>
            <p:cNvPr id="15" name="AutoShape 10">
              <a:extLst>
                <a:ext uri="{FF2B5EF4-FFF2-40B4-BE49-F238E27FC236}">
                  <a16:creationId xmlns:a16="http://schemas.microsoft.com/office/drawing/2014/main" id="{62A327BA-0A66-1842-EF86-640D2E19DDE5}"/>
                </a:ext>
              </a:extLst>
            </p:cNvPr>
            <p:cNvSpPr>
              <a:spLocks noChangeShapeType="1"/>
            </p:cNvSpPr>
            <p:nvPr/>
          </p:nvSpPr>
          <p:spPr bwMode="auto">
            <a:xfrm>
              <a:off x="934" y="748"/>
              <a:ext cx="256" cy="1"/>
            </a:xfrm>
            <a:prstGeom prst="straightConnector1">
              <a:avLst/>
            </a:prstGeom>
            <a:noFill/>
            <a:ln w="19050" cap="rnd">
              <a:solidFill>
                <a:srgbClr val="000000"/>
              </a:solidFill>
              <a:prstDash val="sysDot"/>
              <a:round/>
              <a:headEnd/>
              <a:tailEnd/>
            </a:ln>
          </p:spPr>
          <p:txBody>
            <a:bodyPr/>
            <a:lstStyle/>
            <a:p>
              <a:endParaRPr lang="cs-CZ"/>
            </a:p>
          </p:txBody>
        </p:sp>
        <p:sp>
          <p:nvSpPr>
            <p:cNvPr id="16" name="Text Box 9">
              <a:extLst>
                <a:ext uri="{FF2B5EF4-FFF2-40B4-BE49-F238E27FC236}">
                  <a16:creationId xmlns:a16="http://schemas.microsoft.com/office/drawing/2014/main" id="{A1C436B8-1A86-2290-9AE1-C36809F4E7A7}"/>
                </a:ext>
              </a:extLst>
            </p:cNvPr>
            <p:cNvSpPr txBox="1">
              <a:spLocks noChangeArrowheads="1"/>
            </p:cNvSpPr>
            <p:nvPr/>
          </p:nvSpPr>
          <p:spPr bwMode="auto">
            <a:xfrm>
              <a:off x="1088" y="24"/>
              <a:ext cx="1181" cy="351"/>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9. decil</a:t>
              </a:r>
            </a:p>
          </p:txBody>
        </p:sp>
        <p:sp>
          <p:nvSpPr>
            <p:cNvPr id="17" name="Text Box 8">
              <a:extLst>
                <a:ext uri="{FF2B5EF4-FFF2-40B4-BE49-F238E27FC236}">
                  <a16:creationId xmlns:a16="http://schemas.microsoft.com/office/drawing/2014/main" id="{4C5390BB-5356-E805-D288-844060A28C4E}"/>
                </a:ext>
              </a:extLst>
            </p:cNvPr>
            <p:cNvSpPr txBox="1">
              <a:spLocks noChangeArrowheads="1"/>
            </p:cNvSpPr>
            <p:nvPr/>
          </p:nvSpPr>
          <p:spPr bwMode="auto">
            <a:xfrm>
              <a:off x="1101" y="1315"/>
              <a:ext cx="1146" cy="493"/>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medián</a:t>
              </a:r>
            </a:p>
          </p:txBody>
        </p:sp>
        <p:sp>
          <p:nvSpPr>
            <p:cNvPr id="18" name="Text Box 7">
              <a:extLst>
                <a:ext uri="{FF2B5EF4-FFF2-40B4-BE49-F238E27FC236}">
                  <a16:creationId xmlns:a16="http://schemas.microsoft.com/office/drawing/2014/main" id="{4EF8F7BD-D86F-A8E1-97C2-60101AB9DECB}"/>
                </a:ext>
              </a:extLst>
            </p:cNvPr>
            <p:cNvSpPr txBox="1">
              <a:spLocks noChangeArrowheads="1"/>
            </p:cNvSpPr>
            <p:nvPr/>
          </p:nvSpPr>
          <p:spPr bwMode="auto">
            <a:xfrm>
              <a:off x="1099" y="467"/>
              <a:ext cx="1244" cy="418"/>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3. kvartil</a:t>
              </a:r>
            </a:p>
          </p:txBody>
        </p:sp>
        <p:sp>
          <p:nvSpPr>
            <p:cNvPr id="19" name="Text Box 6">
              <a:extLst>
                <a:ext uri="{FF2B5EF4-FFF2-40B4-BE49-F238E27FC236}">
                  <a16:creationId xmlns:a16="http://schemas.microsoft.com/office/drawing/2014/main" id="{CE56E0C1-F104-EAF7-F49E-1DD386F0FDB2}"/>
                </a:ext>
              </a:extLst>
            </p:cNvPr>
            <p:cNvSpPr txBox="1">
              <a:spLocks noChangeArrowheads="1"/>
            </p:cNvSpPr>
            <p:nvPr/>
          </p:nvSpPr>
          <p:spPr bwMode="auto">
            <a:xfrm>
              <a:off x="1090" y="2105"/>
              <a:ext cx="1266" cy="344"/>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1. kvartil</a:t>
              </a:r>
            </a:p>
          </p:txBody>
        </p:sp>
        <p:sp>
          <p:nvSpPr>
            <p:cNvPr id="20" name="Text Box 5">
              <a:extLst>
                <a:ext uri="{FF2B5EF4-FFF2-40B4-BE49-F238E27FC236}">
                  <a16:creationId xmlns:a16="http://schemas.microsoft.com/office/drawing/2014/main" id="{0832AAC7-EAAD-2F3A-5CBE-A6BC61C5350A}"/>
                </a:ext>
              </a:extLst>
            </p:cNvPr>
            <p:cNvSpPr txBox="1">
              <a:spLocks noChangeArrowheads="1"/>
            </p:cNvSpPr>
            <p:nvPr/>
          </p:nvSpPr>
          <p:spPr bwMode="auto">
            <a:xfrm>
              <a:off x="1081" y="2555"/>
              <a:ext cx="1146" cy="467"/>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1. decil</a:t>
              </a:r>
            </a:p>
          </p:txBody>
        </p:sp>
        <p:sp>
          <p:nvSpPr>
            <p:cNvPr id="21" name="Rectangle 4">
              <a:extLst>
                <a:ext uri="{FF2B5EF4-FFF2-40B4-BE49-F238E27FC236}">
                  <a16:creationId xmlns:a16="http://schemas.microsoft.com/office/drawing/2014/main" id="{27D0B571-CAFD-52C7-2FAE-B0DBB72EC9F0}"/>
                </a:ext>
              </a:extLst>
            </p:cNvPr>
            <p:cNvSpPr>
              <a:spLocks noChangeArrowheads="1"/>
            </p:cNvSpPr>
            <p:nvPr/>
          </p:nvSpPr>
          <p:spPr bwMode="auto">
            <a:xfrm>
              <a:off x="498" y="1064"/>
              <a:ext cx="117" cy="113"/>
            </a:xfrm>
            <a:prstGeom prst="rect">
              <a:avLst/>
            </a:prstGeom>
            <a:solidFill>
              <a:srgbClr val="C00000"/>
            </a:solidFill>
            <a:ln w="9525">
              <a:solidFill>
                <a:srgbClr val="000000"/>
              </a:solidFill>
              <a:miter lim="800000"/>
              <a:headEnd/>
              <a:tailEnd/>
            </a:ln>
            <a:scene3d>
              <a:camera prst="orthographicFront"/>
              <a:lightRig rig="threePt" dir="t"/>
            </a:scene3d>
            <a:sp3d>
              <a:bevelT/>
              <a:bevelB/>
            </a:sp3d>
          </p:spPr>
          <p:txBody>
            <a:bodyPr/>
            <a:lstStyle/>
            <a:p>
              <a:endParaRPr lang="cs-CZ"/>
            </a:p>
          </p:txBody>
        </p:sp>
        <p:sp>
          <p:nvSpPr>
            <p:cNvPr id="22" name="AutoShape 3">
              <a:extLst>
                <a:ext uri="{FF2B5EF4-FFF2-40B4-BE49-F238E27FC236}">
                  <a16:creationId xmlns:a16="http://schemas.microsoft.com/office/drawing/2014/main" id="{595F4730-5A62-55BB-60FD-5621F84F2023}"/>
                </a:ext>
              </a:extLst>
            </p:cNvPr>
            <p:cNvSpPr>
              <a:spLocks noChangeShapeType="1"/>
            </p:cNvSpPr>
            <p:nvPr/>
          </p:nvSpPr>
          <p:spPr bwMode="auto">
            <a:xfrm>
              <a:off x="686" y="1119"/>
              <a:ext cx="504" cy="2"/>
            </a:xfrm>
            <a:prstGeom prst="straightConnector1">
              <a:avLst/>
            </a:prstGeom>
            <a:noFill/>
            <a:ln w="19050" cap="rnd">
              <a:solidFill>
                <a:srgbClr val="000000"/>
              </a:solidFill>
              <a:prstDash val="sysDot"/>
              <a:round/>
              <a:headEnd/>
              <a:tailEnd/>
            </a:ln>
          </p:spPr>
          <p:txBody>
            <a:bodyPr/>
            <a:lstStyle/>
            <a:p>
              <a:endParaRPr lang="cs-CZ"/>
            </a:p>
          </p:txBody>
        </p:sp>
        <p:sp>
          <p:nvSpPr>
            <p:cNvPr id="23" name="Text Box 2">
              <a:extLst>
                <a:ext uri="{FF2B5EF4-FFF2-40B4-BE49-F238E27FC236}">
                  <a16:creationId xmlns:a16="http://schemas.microsoft.com/office/drawing/2014/main" id="{873F5535-606C-0940-FD9F-5BA0159E2913}"/>
                </a:ext>
              </a:extLst>
            </p:cNvPr>
            <p:cNvSpPr txBox="1">
              <a:spLocks noChangeArrowheads="1"/>
            </p:cNvSpPr>
            <p:nvPr/>
          </p:nvSpPr>
          <p:spPr bwMode="auto">
            <a:xfrm>
              <a:off x="1086" y="848"/>
              <a:ext cx="1178" cy="357"/>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průměr</a:t>
              </a:r>
            </a:p>
          </p:txBody>
        </p:sp>
      </p:grpSp>
      <p:sp>
        <p:nvSpPr>
          <p:cNvPr id="24" name="TextovéPole 23">
            <a:extLst>
              <a:ext uri="{FF2B5EF4-FFF2-40B4-BE49-F238E27FC236}">
                <a16:creationId xmlns:a16="http://schemas.microsoft.com/office/drawing/2014/main" id="{8202391A-CF0D-34E9-8476-2287B20C746E}"/>
              </a:ext>
            </a:extLst>
          </p:cNvPr>
          <p:cNvSpPr txBox="1"/>
          <p:nvPr/>
        </p:nvSpPr>
        <p:spPr>
          <a:xfrm>
            <a:off x="0" y="6552272"/>
            <a:ext cx="6094428" cy="231730"/>
          </a:xfrm>
          <a:prstGeom prst="rect">
            <a:avLst/>
          </a:prstGeom>
          <a:noFill/>
        </p:spPr>
        <p:txBody>
          <a:bodyPr wrap="square">
            <a:spAutoFit/>
          </a:bodyPr>
          <a:lstStyle/>
          <a:p>
            <a:pPr>
              <a:lnSpc>
                <a:spcPct val="90000"/>
              </a:lnSpc>
              <a:spcAft>
                <a:spcPts val="600"/>
              </a:spcAft>
            </a:pPr>
            <a:r>
              <a:rPr lang="en-US" sz="1000" i="0" u="none" strike="noStrike" baseline="0" dirty="0" err="1"/>
              <a:t>Zdroj</a:t>
            </a:r>
            <a:r>
              <a:rPr lang="en-US" sz="1000" i="0" u="none" strike="noStrike" baseline="0" dirty="0"/>
              <a:t>:  </a:t>
            </a:r>
            <a:r>
              <a:rPr lang="cs-CZ" sz="1000" i="0" u="none" strike="noStrike" baseline="0" dirty="0"/>
              <a:t>doc. </a:t>
            </a:r>
            <a:r>
              <a:rPr lang="cs-CZ" sz="1000" i="0" u="none" strike="noStrike" baseline="0" dirty="0" err="1"/>
              <a:t>Mazouch</a:t>
            </a:r>
            <a:r>
              <a:rPr lang="cs-CZ" sz="1000" i="0" u="none" strike="noStrike" baseline="0" dirty="0"/>
              <a:t>, </a:t>
            </a:r>
            <a:r>
              <a:rPr lang="cs-CZ" sz="1000" dirty="0"/>
              <a:t>VŠE na základě dat ISPV </a:t>
            </a:r>
            <a:endParaRPr lang="en-US" sz="1000" dirty="0"/>
          </a:p>
        </p:txBody>
      </p:sp>
      <p:sp>
        <p:nvSpPr>
          <p:cNvPr id="26" name="TextovéPole 25">
            <a:extLst>
              <a:ext uri="{FF2B5EF4-FFF2-40B4-BE49-F238E27FC236}">
                <a16:creationId xmlns:a16="http://schemas.microsoft.com/office/drawing/2014/main" id="{63F428EF-54AB-F1C0-4D7D-E30934DCBC91}"/>
              </a:ext>
            </a:extLst>
          </p:cNvPr>
          <p:cNvSpPr txBox="1"/>
          <p:nvPr/>
        </p:nvSpPr>
        <p:spPr>
          <a:xfrm>
            <a:off x="393710" y="2170933"/>
            <a:ext cx="4362253" cy="3046988"/>
          </a:xfrm>
          <a:prstGeom prst="rect">
            <a:avLst/>
          </a:prstGeom>
          <a:noFill/>
        </p:spPr>
        <p:txBody>
          <a:bodyPr wrap="square">
            <a:spAutoFit/>
          </a:bodyPr>
          <a:lstStyle/>
          <a:p>
            <a:r>
              <a:rPr lang="cs-CZ" sz="2400" b="0" i="0" u="none" strike="noStrike" baseline="0" dirty="0">
                <a:solidFill>
                  <a:srgbClr val="000000"/>
                </a:solidFill>
                <a:latin typeface="Calibri" panose="020F0502020204030204" pitchFamily="34" charset="0"/>
              </a:rPr>
              <a:t>Při srovnání celého rozdělení je zřejmé, že se mzdami vysokoškoláků jsou srovnatelní pouze docenti a profesoři (ti se nacházejí výše), odborní asistenti a vědeckovýzkumní pracovníci jsou většinově v dolní polovině toho rozdělení. </a:t>
            </a:r>
          </a:p>
        </p:txBody>
      </p:sp>
    </p:spTree>
    <p:extLst>
      <p:ext uri="{BB962C8B-B14F-4D97-AF65-F5344CB8AC3E}">
        <p14:creationId xmlns:p14="http://schemas.microsoft.com/office/powerpoint/2010/main" val="336189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0A4C70-AF7A-E5FE-944E-7AD8260FC2C8}"/>
              </a:ext>
            </a:extLst>
          </p:cNvPr>
          <p:cNvSpPr>
            <a:spLocks noGrp="1"/>
          </p:cNvSpPr>
          <p:nvPr>
            <p:ph type="title"/>
          </p:nvPr>
        </p:nvSpPr>
        <p:spPr/>
        <p:txBody>
          <a:bodyPr/>
          <a:lstStyle/>
          <a:p>
            <a:r>
              <a:rPr lang="cs-CZ" dirty="0"/>
              <a:t>Obsah</a:t>
            </a:r>
          </a:p>
        </p:txBody>
      </p:sp>
      <p:sp>
        <p:nvSpPr>
          <p:cNvPr id="3" name="Zástupný obsah 2">
            <a:extLst>
              <a:ext uri="{FF2B5EF4-FFF2-40B4-BE49-F238E27FC236}">
                <a16:creationId xmlns:a16="http://schemas.microsoft.com/office/drawing/2014/main" id="{AA26A9C9-21A7-CDBA-A7A0-A303AF138187}"/>
              </a:ext>
            </a:extLst>
          </p:cNvPr>
          <p:cNvSpPr>
            <a:spLocks noGrp="1"/>
          </p:cNvSpPr>
          <p:nvPr>
            <p:ph idx="1"/>
          </p:nvPr>
        </p:nvSpPr>
        <p:spPr/>
        <p:txBody>
          <a:bodyPr/>
          <a:lstStyle/>
          <a:p>
            <a:r>
              <a:rPr lang="cs-CZ" dirty="0"/>
              <a:t>Kontraktové financování</a:t>
            </a:r>
          </a:p>
          <a:p>
            <a:r>
              <a:rPr lang="cs-CZ" dirty="0"/>
              <a:t>Mzdové informace</a:t>
            </a:r>
          </a:p>
          <a:p>
            <a:r>
              <a:rPr lang="cs-CZ" dirty="0"/>
              <a:t>Příspěvek na studenta </a:t>
            </a:r>
          </a:p>
        </p:txBody>
      </p:sp>
    </p:spTree>
    <p:extLst>
      <p:ext uri="{BB962C8B-B14F-4D97-AF65-F5344CB8AC3E}">
        <p14:creationId xmlns:p14="http://schemas.microsoft.com/office/powerpoint/2010/main" val="333580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505F21A8-4528-932A-F492-A4DCE827AA11}"/>
              </a:ext>
            </a:extLst>
          </p:cNvPr>
          <p:cNvPicPr>
            <a:picLocks noChangeAspect="1"/>
          </p:cNvPicPr>
          <p:nvPr/>
        </p:nvPicPr>
        <p:blipFill>
          <a:blip r:embed="rId2"/>
          <a:stretch>
            <a:fillRect/>
          </a:stretch>
        </p:blipFill>
        <p:spPr>
          <a:xfrm>
            <a:off x="6555331" y="2238288"/>
            <a:ext cx="5560034" cy="3133616"/>
          </a:xfrm>
          <a:prstGeom prst="rect">
            <a:avLst/>
          </a:prstGeom>
        </p:spPr>
      </p:pic>
      <p:grpSp>
        <p:nvGrpSpPr>
          <p:cNvPr id="4" name="Group 1">
            <a:extLst>
              <a:ext uri="{FF2B5EF4-FFF2-40B4-BE49-F238E27FC236}">
                <a16:creationId xmlns:a16="http://schemas.microsoft.com/office/drawing/2014/main" id="{E59C6D21-1CBC-FDAD-4997-0765B4CA6D8C}"/>
              </a:ext>
            </a:extLst>
          </p:cNvPr>
          <p:cNvGrpSpPr>
            <a:grpSpLocks noChangeAspect="1"/>
          </p:cNvGrpSpPr>
          <p:nvPr/>
        </p:nvGrpSpPr>
        <p:grpSpPr bwMode="auto">
          <a:xfrm>
            <a:off x="10199768" y="570899"/>
            <a:ext cx="1606485" cy="1490313"/>
            <a:chOff x="0" y="0"/>
            <a:chExt cx="2406" cy="3114"/>
          </a:xfrm>
        </p:grpSpPr>
        <p:sp>
          <p:nvSpPr>
            <p:cNvPr id="5" name="AutoShape 21">
              <a:extLst>
                <a:ext uri="{FF2B5EF4-FFF2-40B4-BE49-F238E27FC236}">
                  <a16:creationId xmlns:a16="http://schemas.microsoft.com/office/drawing/2014/main" id="{68A6193A-5610-6F67-3452-CDBE1406F737}"/>
                </a:ext>
              </a:extLst>
            </p:cNvPr>
            <p:cNvSpPr>
              <a:spLocks noChangeAspect="1" noChangeArrowheads="1" noTextEdit="1"/>
            </p:cNvSpPr>
            <p:nvPr/>
          </p:nvSpPr>
          <p:spPr bwMode="auto">
            <a:xfrm>
              <a:off x="0" y="0"/>
              <a:ext cx="2406" cy="3114"/>
            </a:xfrm>
            <a:prstGeom prst="rect">
              <a:avLst/>
            </a:prstGeom>
            <a:solidFill>
              <a:schemeClr val="bg1"/>
            </a:solidFill>
            <a:ln w="12700">
              <a:solidFill>
                <a:srgbClr val="BFBFBF"/>
              </a:solidFill>
              <a:miter lim="800000"/>
              <a:headEnd/>
              <a:tailEnd/>
            </a:ln>
          </p:spPr>
          <p:txBody>
            <a:bodyPr/>
            <a:lstStyle/>
            <a:p>
              <a:endParaRPr lang="cs-CZ"/>
            </a:p>
          </p:txBody>
        </p:sp>
        <p:sp>
          <p:nvSpPr>
            <p:cNvPr id="6" name="Rectangle 20">
              <a:extLst>
                <a:ext uri="{FF2B5EF4-FFF2-40B4-BE49-F238E27FC236}">
                  <a16:creationId xmlns:a16="http://schemas.microsoft.com/office/drawing/2014/main" id="{C1DFADAA-F39E-693D-99B9-20BB8769DE79}"/>
                </a:ext>
              </a:extLst>
            </p:cNvPr>
            <p:cNvSpPr>
              <a:spLocks noChangeArrowheads="1"/>
            </p:cNvSpPr>
            <p:nvPr/>
          </p:nvSpPr>
          <p:spPr bwMode="auto">
            <a:xfrm>
              <a:off x="280" y="748"/>
              <a:ext cx="561" cy="811"/>
            </a:xfrm>
            <a:prstGeom prst="rect">
              <a:avLst/>
            </a:prstGeom>
            <a:solidFill>
              <a:schemeClr val="bg1">
                <a:lumMod val="75000"/>
              </a:schemeClr>
            </a:solidFill>
            <a:ln w="25400">
              <a:noFill/>
              <a:miter lim="800000"/>
              <a:headEnd/>
              <a:tailEnd/>
            </a:ln>
            <a:effectLst/>
            <a:scene3d>
              <a:camera prst="orthographicFront"/>
              <a:lightRig rig="threePt" dir="t"/>
            </a:scene3d>
            <a:sp3d>
              <a:bevelT w="0" h="0"/>
              <a:bevelB w="0" h="0"/>
            </a:sp3d>
          </p:spPr>
          <p:txBody>
            <a:bodyPr/>
            <a:lstStyle/>
            <a:p>
              <a:endParaRPr lang="cs-CZ"/>
            </a:p>
          </p:txBody>
        </p:sp>
        <p:sp>
          <p:nvSpPr>
            <p:cNvPr id="7" name="Rectangle 19">
              <a:extLst>
                <a:ext uri="{FF2B5EF4-FFF2-40B4-BE49-F238E27FC236}">
                  <a16:creationId xmlns:a16="http://schemas.microsoft.com/office/drawing/2014/main" id="{1BD751BB-1175-92E7-CE7C-38F7473CFA0B}"/>
                </a:ext>
              </a:extLst>
            </p:cNvPr>
            <p:cNvSpPr>
              <a:spLocks noChangeArrowheads="1"/>
            </p:cNvSpPr>
            <p:nvPr/>
          </p:nvSpPr>
          <p:spPr bwMode="auto">
            <a:xfrm>
              <a:off x="280" y="1559"/>
              <a:ext cx="561" cy="811"/>
            </a:xfrm>
            <a:prstGeom prst="rect">
              <a:avLst/>
            </a:prstGeom>
            <a:solidFill>
              <a:srgbClr val="FF6060"/>
            </a:solidFill>
            <a:ln w="25400">
              <a:noFill/>
              <a:miter lim="800000"/>
              <a:headEnd/>
              <a:tailEnd/>
            </a:ln>
            <a:scene3d>
              <a:camera prst="orthographicFront"/>
              <a:lightRig rig="threePt" dir="t"/>
            </a:scene3d>
            <a:sp3d>
              <a:bevelT w="0" h="0"/>
              <a:bevelB w="0" h="0"/>
            </a:sp3d>
          </p:spPr>
          <p:txBody>
            <a:bodyPr/>
            <a:lstStyle/>
            <a:p>
              <a:endParaRPr lang="cs-CZ"/>
            </a:p>
          </p:txBody>
        </p:sp>
        <p:sp>
          <p:nvSpPr>
            <p:cNvPr id="8" name="AutoShape 18">
              <a:extLst>
                <a:ext uri="{FF2B5EF4-FFF2-40B4-BE49-F238E27FC236}">
                  <a16:creationId xmlns:a16="http://schemas.microsoft.com/office/drawing/2014/main" id="{19BE6475-565F-CA98-92DC-765267A4A9CF}"/>
                </a:ext>
              </a:extLst>
            </p:cNvPr>
            <p:cNvSpPr>
              <a:spLocks noChangeShapeType="1"/>
            </p:cNvSpPr>
            <p:nvPr/>
          </p:nvSpPr>
          <p:spPr bwMode="auto">
            <a:xfrm flipV="1">
              <a:off x="561" y="286"/>
              <a:ext cx="9" cy="446"/>
            </a:xfrm>
            <a:prstGeom prst="straightConnector1">
              <a:avLst/>
            </a:prstGeom>
            <a:noFill/>
            <a:ln w="25400">
              <a:solidFill>
                <a:srgbClr val="000000"/>
              </a:solidFill>
              <a:round/>
              <a:headEnd/>
              <a:tailEnd/>
            </a:ln>
          </p:spPr>
          <p:txBody>
            <a:bodyPr/>
            <a:lstStyle/>
            <a:p>
              <a:endParaRPr lang="cs-CZ"/>
            </a:p>
          </p:txBody>
        </p:sp>
        <p:sp>
          <p:nvSpPr>
            <p:cNvPr id="9" name="AutoShape 17">
              <a:extLst>
                <a:ext uri="{FF2B5EF4-FFF2-40B4-BE49-F238E27FC236}">
                  <a16:creationId xmlns:a16="http://schemas.microsoft.com/office/drawing/2014/main" id="{D49F9CC2-DCF8-8A79-DC27-D94ECE65168E}"/>
                </a:ext>
              </a:extLst>
            </p:cNvPr>
            <p:cNvSpPr>
              <a:spLocks noChangeShapeType="1"/>
            </p:cNvSpPr>
            <p:nvPr/>
          </p:nvSpPr>
          <p:spPr bwMode="auto">
            <a:xfrm>
              <a:off x="561" y="2385"/>
              <a:ext cx="9" cy="450"/>
            </a:xfrm>
            <a:prstGeom prst="straightConnector1">
              <a:avLst/>
            </a:prstGeom>
            <a:noFill/>
            <a:ln w="25400">
              <a:solidFill>
                <a:srgbClr val="000000"/>
              </a:solidFill>
              <a:round/>
              <a:headEnd/>
              <a:tailEnd/>
            </a:ln>
          </p:spPr>
          <p:txBody>
            <a:bodyPr/>
            <a:lstStyle/>
            <a:p>
              <a:endParaRPr lang="cs-CZ"/>
            </a:p>
          </p:txBody>
        </p:sp>
        <p:sp>
          <p:nvSpPr>
            <p:cNvPr id="10" name="AutoShape 16">
              <a:extLst>
                <a:ext uri="{FF2B5EF4-FFF2-40B4-BE49-F238E27FC236}">
                  <a16:creationId xmlns:a16="http://schemas.microsoft.com/office/drawing/2014/main" id="{3716AB70-2F2E-4444-9D69-BFE02DFE7EB3}"/>
                </a:ext>
              </a:extLst>
            </p:cNvPr>
            <p:cNvSpPr>
              <a:spLocks noChangeShapeType="1"/>
            </p:cNvSpPr>
            <p:nvPr/>
          </p:nvSpPr>
          <p:spPr bwMode="auto">
            <a:xfrm>
              <a:off x="508" y="281"/>
              <a:ext cx="107" cy="1"/>
            </a:xfrm>
            <a:prstGeom prst="straightConnector1">
              <a:avLst/>
            </a:prstGeom>
            <a:noFill/>
            <a:ln w="25400">
              <a:solidFill>
                <a:srgbClr val="000000"/>
              </a:solidFill>
              <a:round/>
              <a:headEnd/>
              <a:tailEnd/>
            </a:ln>
          </p:spPr>
          <p:txBody>
            <a:bodyPr/>
            <a:lstStyle/>
            <a:p>
              <a:endParaRPr lang="cs-CZ"/>
            </a:p>
          </p:txBody>
        </p:sp>
        <p:sp>
          <p:nvSpPr>
            <p:cNvPr id="11" name="AutoShape 15">
              <a:extLst>
                <a:ext uri="{FF2B5EF4-FFF2-40B4-BE49-F238E27FC236}">
                  <a16:creationId xmlns:a16="http://schemas.microsoft.com/office/drawing/2014/main" id="{6011E030-5B98-8ED6-101D-4593F94ED289}"/>
                </a:ext>
              </a:extLst>
            </p:cNvPr>
            <p:cNvSpPr>
              <a:spLocks noChangeShapeType="1"/>
            </p:cNvSpPr>
            <p:nvPr/>
          </p:nvSpPr>
          <p:spPr bwMode="auto">
            <a:xfrm>
              <a:off x="508" y="2836"/>
              <a:ext cx="107" cy="1"/>
            </a:xfrm>
            <a:prstGeom prst="straightConnector1">
              <a:avLst/>
            </a:prstGeom>
            <a:noFill/>
            <a:ln w="25400">
              <a:solidFill>
                <a:srgbClr val="000000"/>
              </a:solidFill>
              <a:round/>
              <a:headEnd/>
              <a:tailEnd/>
            </a:ln>
          </p:spPr>
          <p:txBody>
            <a:bodyPr/>
            <a:lstStyle/>
            <a:p>
              <a:endParaRPr lang="cs-CZ"/>
            </a:p>
          </p:txBody>
        </p:sp>
        <p:sp>
          <p:nvSpPr>
            <p:cNvPr id="12" name="AutoShape 14">
              <a:extLst>
                <a:ext uri="{FF2B5EF4-FFF2-40B4-BE49-F238E27FC236}">
                  <a16:creationId xmlns:a16="http://schemas.microsoft.com/office/drawing/2014/main" id="{508EF9CF-B4BC-1EA1-031E-3CC9ADB67A96}"/>
                </a:ext>
              </a:extLst>
            </p:cNvPr>
            <p:cNvSpPr>
              <a:spLocks noChangeShapeType="1"/>
            </p:cNvSpPr>
            <p:nvPr/>
          </p:nvSpPr>
          <p:spPr bwMode="auto">
            <a:xfrm>
              <a:off x="685" y="281"/>
              <a:ext cx="505" cy="1"/>
            </a:xfrm>
            <a:prstGeom prst="straightConnector1">
              <a:avLst/>
            </a:prstGeom>
            <a:noFill/>
            <a:ln w="19050" cap="rnd">
              <a:solidFill>
                <a:srgbClr val="000000"/>
              </a:solidFill>
              <a:prstDash val="sysDot"/>
              <a:round/>
              <a:headEnd/>
              <a:tailEnd/>
            </a:ln>
          </p:spPr>
          <p:txBody>
            <a:bodyPr/>
            <a:lstStyle/>
            <a:p>
              <a:endParaRPr lang="cs-CZ"/>
            </a:p>
          </p:txBody>
        </p:sp>
        <p:sp>
          <p:nvSpPr>
            <p:cNvPr id="13" name="AutoShape 13">
              <a:extLst>
                <a:ext uri="{FF2B5EF4-FFF2-40B4-BE49-F238E27FC236}">
                  <a16:creationId xmlns:a16="http://schemas.microsoft.com/office/drawing/2014/main" id="{108F8E61-2F4F-A563-8D01-88560256BC6F}"/>
                </a:ext>
              </a:extLst>
            </p:cNvPr>
            <p:cNvSpPr>
              <a:spLocks noChangeShapeType="1"/>
            </p:cNvSpPr>
            <p:nvPr/>
          </p:nvSpPr>
          <p:spPr bwMode="auto">
            <a:xfrm>
              <a:off x="685" y="2836"/>
              <a:ext cx="557" cy="1"/>
            </a:xfrm>
            <a:prstGeom prst="straightConnector1">
              <a:avLst/>
            </a:prstGeom>
            <a:noFill/>
            <a:ln w="19050" cap="rnd">
              <a:solidFill>
                <a:srgbClr val="000000"/>
              </a:solidFill>
              <a:prstDash val="sysDot"/>
              <a:round/>
              <a:headEnd/>
              <a:tailEnd/>
            </a:ln>
          </p:spPr>
          <p:txBody>
            <a:bodyPr/>
            <a:lstStyle/>
            <a:p>
              <a:endParaRPr lang="cs-CZ"/>
            </a:p>
          </p:txBody>
        </p:sp>
        <p:sp>
          <p:nvSpPr>
            <p:cNvPr id="14" name="AutoShape 12">
              <a:extLst>
                <a:ext uri="{FF2B5EF4-FFF2-40B4-BE49-F238E27FC236}">
                  <a16:creationId xmlns:a16="http://schemas.microsoft.com/office/drawing/2014/main" id="{F949C08B-3608-8F72-2A04-819332497E98}"/>
                </a:ext>
              </a:extLst>
            </p:cNvPr>
            <p:cNvSpPr>
              <a:spLocks noChangeShapeType="1"/>
            </p:cNvSpPr>
            <p:nvPr/>
          </p:nvSpPr>
          <p:spPr bwMode="auto">
            <a:xfrm>
              <a:off x="934" y="2370"/>
              <a:ext cx="256" cy="1"/>
            </a:xfrm>
            <a:prstGeom prst="straightConnector1">
              <a:avLst/>
            </a:prstGeom>
            <a:noFill/>
            <a:ln w="19050" cap="rnd">
              <a:solidFill>
                <a:srgbClr val="000000"/>
              </a:solidFill>
              <a:prstDash val="sysDot"/>
              <a:round/>
              <a:headEnd/>
              <a:tailEnd/>
            </a:ln>
          </p:spPr>
          <p:txBody>
            <a:bodyPr/>
            <a:lstStyle/>
            <a:p>
              <a:endParaRPr lang="cs-CZ"/>
            </a:p>
          </p:txBody>
        </p:sp>
        <p:sp>
          <p:nvSpPr>
            <p:cNvPr id="15" name="AutoShape 11">
              <a:extLst>
                <a:ext uri="{FF2B5EF4-FFF2-40B4-BE49-F238E27FC236}">
                  <a16:creationId xmlns:a16="http://schemas.microsoft.com/office/drawing/2014/main" id="{4F82AC13-CD1C-744E-129F-E7B8854B4404}"/>
                </a:ext>
              </a:extLst>
            </p:cNvPr>
            <p:cNvSpPr>
              <a:spLocks noChangeShapeType="1"/>
            </p:cNvSpPr>
            <p:nvPr/>
          </p:nvSpPr>
          <p:spPr bwMode="auto">
            <a:xfrm>
              <a:off x="934" y="1559"/>
              <a:ext cx="256" cy="1"/>
            </a:xfrm>
            <a:prstGeom prst="straightConnector1">
              <a:avLst/>
            </a:prstGeom>
            <a:noFill/>
            <a:ln w="19050" cap="rnd">
              <a:solidFill>
                <a:srgbClr val="000000"/>
              </a:solidFill>
              <a:prstDash val="sysDot"/>
              <a:round/>
              <a:headEnd/>
              <a:tailEnd/>
            </a:ln>
          </p:spPr>
          <p:txBody>
            <a:bodyPr/>
            <a:lstStyle/>
            <a:p>
              <a:endParaRPr lang="cs-CZ"/>
            </a:p>
          </p:txBody>
        </p:sp>
        <p:sp>
          <p:nvSpPr>
            <p:cNvPr id="16" name="AutoShape 10">
              <a:extLst>
                <a:ext uri="{FF2B5EF4-FFF2-40B4-BE49-F238E27FC236}">
                  <a16:creationId xmlns:a16="http://schemas.microsoft.com/office/drawing/2014/main" id="{5D56183C-80E5-10C4-BC78-D73591548FA9}"/>
                </a:ext>
              </a:extLst>
            </p:cNvPr>
            <p:cNvSpPr>
              <a:spLocks noChangeShapeType="1"/>
            </p:cNvSpPr>
            <p:nvPr/>
          </p:nvSpPr>
          <p:spPr bwMode="auto">
            <a:xfrm>
              <a:off x="934" y="748"/>
              <a:ext cx="256" cy="1"/>
            </a:xfrm>
            <a:prstGeom prst="straightConnector1">
              <a:avLst/>
            </a:prstGeom>
            <a:noFill/>
            <a:ln w="19050" cap="rnd">
              <a:solidFill>
                <a:srgbClr val="000000"/>
              </a:solidFill>
              <a:prstDash val="sysDot"/>
              <a:round/>
              <a:headEnd/>
              <a:tailEnd/>
            </a:ln>
          </p:spPr>
          <p:txBody>
            <a:bodyPr/>
            <a:lstStyle/>
            <a:p>
              <a:endParaRPr lang="cs-CZ"/>
            </a:p>
          </p:txBody>
        </p:sp>
        <p:sp>
          <p:nvSpPr>
            <p:cNvPr id="17" name="Text Box 9">
              <a:extLst>
                <a:ext uri="{FF2B5EF4-FFF2-40B4-BE49-F238E27FC236}">
                  <a16:creationId xmlns:a16="http://schemas.microsoft.com/office/drawing/2014/main" id="{4B99D2B1-B2AB-96A8-E362-174DF92DE580}"/>
                </a:ext>
              </a:extLst>
            </p:cNvPr>
            <p:cNvSpPr txBox="1">
              <a:spLocks noChangeArrowheads="1"/>
            </p:cNvSpPr>
            <p:nvPr/>
          </p:nvSpPr>
          <p:spPr bwMode="auto">
            <a:xfrm>
              <a:off x="1088" y="24"/>
              <a:ext cx="1181" cy="351"/>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9. decil</a:t>
              </a:r>
            </a:p>
          </p:txBody>
        </p:sp>
        <p:sp>
          <p:nvSpPr>
            <p:cNvPr id="18" name="Text Box 8">
              <a:extLst>
                <a:ext uri="{FF2B5EF4-FFF2-40B4-BE49-F238E27FC236}">
                  <a16:creationId xmlns:a16="http://schemas.microsoft.com/office/drawing/2014/main" id="{5405052F-6806-4F03-86DC-4C07AA9CBCBA}"/>
                </a:ext>
              </a:extLst>
            </p:cNvPr>
            <p:cNvSpPr txBox="1">
              <a:spLocks noChangeArrowheads="1"/>
            </p:cNvSpPr>
            <p:nvPr/>
          </p:nvSpPr>
          <p:spPr bwMode="auto">
            <a:xfrm>
              <a:off x="1101" y="1315"/>
              <a:ext cx="1146" cy="493"/>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medián</a:t>
              </a:r>
            </a:p>
          </p:txBody>
        </p:sp>
        <p:sp>
          <p:nvSpPr>
            <p:cNvPr id="19" name="Text Box 7">
              <a:extLst>
                <a:ext uri="{FF2B5EF4-FFF2-40B4-BE49-F238E27FC236}">
                  <a16:creationId xmlns:a16="http://schemas.microsoft.com/office/drawing/2014/main" id="{03A29401-F00D-BB72-333C-FAA6AFDFAE16}"/>
                </a:ext>
              </a:extLst>
            </p:cNvPr>
            <p:cNvSpPr txBox="1">
              <a:spLocks noChangeArrowheads="1"/>
            </p:cNvSpPr>
            <p:nvPr/>
          </p:nvSpPr>
          <p:spPr bwMode="auto">
            <a:xfrm>
              <a:off x="1099" y="467"/>
              <a:ext cx="1244" cy="418"/>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3. kvartil</a:t>
              </a:r>
            </a:p>
          </p:txBody>
        </p:sp>
        <p:sp>
          <p:nvSpPr>
            <p:cNvPr id="20" name="Text Box 6">
              <a:extLst>
                <a:ext uri="{FF2B5EF4-FFF2-40B4-BE49-F238E27FC236}">
                  <a16:creationId xmlns:a16="http://schemas.microsoft.com/office/drawing/2014/main" id="{B7E038F7-CDEF-3E38-3559-6EBC5743F95D}"/>
                </a:ext>
              </a:extLst>
            </p:cNvPr>
            <p:cNvSpPr txBox="1">
              <a:spLocks noChangeArrowheads="1"/>
            </p:cNvSpPr>
            <p:nvPr/>
          </p:nvSpPr>
          <p:spPr bwMode="auto">
            <a:xfrm>
              <a:off x="1090" y="2105"/>
              <a:ext cx="1266" cy="344"/>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1. kvartil</a:t>
              </a:r>
            </a:p>
          </p:txBody>
        </p:sp>
        <p:sp>
          <p:nvSpPr>
            <p:cNvPr id="21" name="Text Box 5">
              <a:extLst>
                <a:ext uri="{FF2B5EF4-FFF2-40B4-BE49-F238E27FC236}">
                  <a16:creationId xmlns:a16="http://schemas.microsoft.com/office/drawing/2014/main" id="{AABBF2E8-6DD2-1ADB-913D-081A35733FB2}"/>
                </a:ext>
              </a:extLst>
            </p:cNvPr>
            <p:cNvSpPr txBox="1">
              <a:spLocks noChangeArrowheads="1"/>
            </p:cNvSpPr>
            <p:nvPr/>
          </p:nvSpPr>
          <p:spPr bwMode="auto">
            <a:xfrm>
              <a:off x="1081" y="2555"/>
              <a:ext cx="1146" cy="467"/>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1. decil</a:t>
              </a:r>
            </a:p>
          </p:txBody>
        </p:sp>
        <p:sp>
          <p:nvSpPr>
            <p:cNvPr id="22" name="Rectangle 4">
              <a:extLst>
                <a:ext uri="{FF2B5EF4-FFF2-40B4-BE49-F238E27FC236}">
                  <a16:creationId xmlns:a16="http://schemas.microsoft.com/office/drawing/2014/main" id="{37960EBE-A736-1798-E904-18E83CCEFB66}"/>
                </a:ext>
              </a:extLst>
            </p:cNvPr>
            <p:cNvSpPr>
              <a:spLocks noChangeArrowheads="1"/>
            </p:cNvSpPr>
            <p:nvPr/>
          </p:nvSpPr>
          <p:spPr bwMode="auto">
            <a:xfrm>
              <a:off x="498" y="1064"/>
              <a:ext cx="117" cy="113"/>
            </a:xfrm>
            <a:prstGeom prst="rect">
              <a:avLst/>
            </a:prstGeom>
            <a:solidFill>
              <a:srgbClr val="C00000"/>
            </a:solidFill>
            <a:ln w="9525">
              <a:solidFill>
                <a:srgbClr val="000000"/>
              </a:solidFill>
              <a:miter lim="800000"/>
              <a:headEnd/>
              <a:tailEnd/>
            </a:ln>
            <a:scene3d>
              <a:camera prst="orthographicFront"/>
              <a:lightRig rig="threePt" dir="t"/>
            </a:scene3d>
            <a:sp3d>
              <a:bevelT/>
              <a:bevelB/>
            </a:sp3d>
          </p:spPr>
          <p:txBody>
            <a:bodyPr/>
            <a:lstStyle/>
            <a:p>
              <a:endParaRPr lang="cs-CZ"/>
            </a:p>
          </p:txBody>
        </p:sp>
        <p:sp>
          <p:nvSpPr>
            <p:cNvPr id="23" name="AutoShape 3">
              <a:extLst>
                <a:ext uri="{FF2B5EF4-FFF2-40B4-BE49-F238E27FC236}">
                  <a16:creationId xmlns:a16="http://schemas.microsoft.com/office/drawing/2014/main" id="{F9707A9C-C27B-01F7-37AE-82EF0B72634A}"/>
                </a:ext>
              </a:extLst>
            </p:cNvPr>
            <p:cNvSpPr>
              <a:spLocks noChangeShapeType="1"/>
            </p:cNvSpPr>
            <p:nvPr/>
          </p:nvSpPr>
          <p:spPr bwMode="auto">
            <a:xfrm>
              <a:off x="686" y="1119"/>
              <a:ext cx="504" cy="2"/>
            </a:xfrm>
            <a:prstGeom prst="straightConnector1">
              <a:avLst/>
            </a:prstGeom>
            <a:noFill/>
            <a:ln w="19050" cap="rnd">
              <a:solidFill>
                <a:srgbClr val="000000"/>
              </a:solidFill>
              <a:prstDash val="sysDot"/>
              <a:round/>
              <a:headEnd/>
              <a:tailEnd/>
            </a:ln>
          </p:spPr>
          <p:txBody>
            <a:bodyPr/>
            <a:lstStyle/>
            <a:p>
              <a:endParaRPr lang="cs-CZ"/>
            </a:p>
          </p:txBody>
        </p:sp>
        <p:sp>
          <p:nvSpPr>
            <p:cNvPr id="24" name="Text Box 2">
              <a:extLst>
                <a:ext uri="{FF2B5EF4-FFF2-40B4-BE49-F238E27FC236}">
                  <a16:creationId xmlns:a16="http://schemas.microsoft.com/office/drawing/2014/main" id="{F0C14908-C553-01C5-B3FC-649413DD3617}"/>
                </a:ext>
              </a:extLst>
            </p:cNvPr>
            <p:cNvSpPr txBox="1">
              <a:spLocks noChangeArrowheads="1"/>
            </p:cNvSpPr>
            <p:nvPr/>
          </p:nvSpPr>
          <p:spPr bwMode="auto">
            <a:xfrm>
              <a:off x="1086" y="848"/>
              <a:ext cx="1178" cy="357"/>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průměr</a:t>
              </a:r>
            </a:p>
          </p:txBody>
        </p:sp>
      </p:grpSp>
      <p:pic>
        <p:nvPicPr>
          <p:cNvPr id="25" name="Obrázek 24">
            <a:extLst>
              <a:ext uri="{FF2B5EF4-FFF2-40B4-BE49-F238E27FC236}">
                <a16:creationId xmlns:a16="http://schemas.microsoft.com/office/drawing/2014/main" id="{2D7BAF13-0C08-2C46-42AF-9C39B03B9EB7}"/>
              </a:ext>
            </a:extLst>
          </p:cNvPr>
          <p:cNvPicPr>
            <a:picLocks noChangeAspect="1"/>
          </p:cNvPicPr>
          <p:nvPr/>
        </p:nvPicPr>
        <p:blipFill>
          <a:blip r:embed="rId3"/>
          <a:stretch>
            <a:fillRect/>
          </a:stretch>
        </p:blipFill>
        <p:spPr>
          <a:xfrm>
            <a:off x="238909" y="437891"/>
            <a:ext cx="6114818" cy="3962743"/>
          </a:xfrm>
          <a:prstGeom prst="rect">
            <a:avLst/>
          </a:prstGeom>
        </p:spPr>
      </p:pic>
      <p:sp>
        <p:nvSpPr>
          <p:cNvPr id="26" name="TextovéPole 25">
            <a:extLst>
              <a:ext uri="{FF2B5EF4-FFF2-40B4-BE49-F238E27FC236}">
                <a16:creationId xmlns:a16="http://schemas.microsoft.com/office/drawing/2014/main" id="{9D698A29-5704-D51F-11A6-8DDC7220CC9D}"/>
              </a:ext>
            </a:extLst>
          </p:cNvPr>
          <p:cNvSpPr txBox="1"/>
          <p:nvPr/>
        </p:nvSpPr>
        <p:spPr>
          <a:xfrm>
            <a:off x="0" y="6552272"/>
            <a:ext cx="6094428" cy="231730"/>
          </a:xfrm>
          <a:prstGeom prst="rect">
            <a:avLst/>
          </a:prstGeom>
          <a:noFill/>
        </p:spPr>
        <p:txBody>
          <a:bodyPr wrap="square">
            <a:spAutoFit/>
          </a:bodyPr>
          <a:lstStyle/>
          <a:p>
            <a:pPr>
              <a:lnSpc>
                <a:spcPct val="90000"/>
              </a:lnSpc>
              <a:spcAft>
                <a:spcPts val="600"/>
              </a:spcAft>
            </a:pPr>
            <a:r>
              <a:rPr lang="en-US" sz="1000" i="0" u="none" strike="noStrike" baseline="0" dirty="0" err="1"/>
              <a:t>Zdroj</a:t>
            </a:r>
            <a:r>
              <a:rPr lang="en-US" sz="1000" i="0" u="none" strike="noStrike" baseline="0" dirty="0"/>
              <a:t>:  </a:t>
            </a:r>
            <a:r>
              <a:rPr lang="cs-CZ" sz="1000" i="0" u="none" strike="noStrike" baseline="0" dirty="0"/>
              <a:t>doc. </a:t>
            </a:r>
            <a:r>
              <a:rPr lang="cs-CZ" sz="1000" i="0" u="none" strike="noStrike" baseline="0" dirty="0" err="1"/>
              <a:t>Mazouch</a:t>
            </a:r>
            <a:r>
              <a:rPr lang="cs-CZ" sz="1000" i="0" u="none" strike="noStrike" baseline="0" dirty="0"/>
              <a:t>, </a:t>
            </a:r>
            <a:r>
              <a:rPr lang="cs-CZ" sz="1000" dirty="0"/>
              <a:t>VŠE na základě dat ISPV </a:t>
            </a:r>
            <a:endParaRPr lang="en-US" sz="1000" dirty="0"/>
          </a:p>
        </p:txBody>
      </p:sp>
      <p:sp>
        <p:nvSpPr>
          <p:cNvPr id="27" name="TextovéPole 26">
            <a:extLst>
              <a:ext uri="{FF2B5EF4-FFF2-40B4-BE49-F238E27FC236}">
                <a16:creationId xmlns:a16="http://schemas.microsoft.com/office/drawing/2014/main" id="{F7D9E66C-0F3C-8687-46E1-084C8E5B4EF9}"/>
              </a:ext>
            </a:extLst>
          </p:cNvPr>
          <p:cNvSpPr txBox="1"/>
          <p:nvPr/>
        </p:nvSpPr>
        <p:spPr>
          <a:xfrm>
            <a:off x="76635" y="5371904"/>
            <a:ext cx="6288173" cy="830997"/>
          </a:xfrm>
          <a:prstGeom prst="rect">
            <a:avLst/>
          </a:prstGeom>
          <a:noFill/>
        </p:spPr>
        <p:txBody>
          <a:bodyPr wrap="square" rtlCol="0">
            <a:spAutoFit/>
          </a:bodyPr>
          <a:lstStyle/>
          <a:p>
            <a:r>
              <a:rPr lang="cs-CZ" sz="2400" dirty="0"/>
              <a:t>Mezi roky 2023 a 2024 došlo po dlouhé době </a:t>
            </a:r>
            <a:br>
              <a:rPr lang="cs-CZ" sz="2400" dirty="0"/>
            </a:br>
            <a:r>
              <a:rPr lang="cs-CZ" sz="2400" dirty="0"/>
              <a:t>k nárůstu průměru u odborných asistentů. </a:t>
            </a:r>
          </a:p>
        </p:txBody>
      </p:sp>
    </p:spTree>
    <p:extLst>
      <p:ext uri="{BB962C8B-B14F-4D97-AF65-F5344CB8AC3E}">
        <p14:creationId xmlns:p14="http://schemas.microsoft.com/office/powerpoint/2010/main" val="3872018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E12A586A-C947-9AE1-F3FD-73EFA844080A}"/>
              </a:ext>
            </a:extLst>
          </p:cNvPr>
          <p:cNvPicPr>
            <a:picLocks noChangeAspect="1"/>
          </p:cNvPicPr>
          <p:nvPr/>
        </p:nvPicPr>
        <p:blipFill>
          <a:blip r:embed="rId2"/>
          <a:stretch>
            <a:fillRect/>
          </a:stretch>
        </p:blipFill>
        <p:spPr>
          <a:xfrm>
            <a:off x="182662" y="1399441"/>
            <a:ext cx="6712729" cy="4217219"/>
          </a:xfrm>
          <a:prstGeom prst="rect">
            <a:avLst/>
          </a:prstGeom>
        </p:spPr>
      </p:pic>
      <p:sp>
        <p:nvSpPr>
          <p:cNvPr id="3" name="TextovéPole 2">
            <a:extLst>
              <a:ext uri="{FF2B5EF4-FFF2-40B4-BE49-F238E27FC236}">
                <a16:creationId xmlns:a16="http://schemas.microsoft.com/office/drawing/2014/main" id="{13050B51-3F33-BEE4-2A65-57A0F18FA243}"/>
              </a:ext>
            </a:extLst>
          </p:cNvPr>
          <p:cNvSpPr txBox="1"/>
          <p:nvPr/>
        </p:nvSpPr>
        <p:spPr>
          <a:xfrm>
            <a:off x="0" y="6552272"/>
            <a:ext cx="6094428" cy="231730"/>
          </a:xfrm>
          <a:prstGeom prst="rect">
            <a:avLst/>
          </a:prstGeom>
          <a:noFill/>
        </p:spPr>
        <p:txBody>
          <a:bodyPr wrap="square">
            <a:spAutoFit/>
          </a:bodyPr>
          <a:lstStyle/>
          <a:p>
            <a:pPr>
              <a:lnSpc>
                <a:spcPct val="90000"/>
              </a:lnSpc>
              <a:spcAft>
                <a:spcPts val="600"/>
              </a:spcAft>
            </a:pPr>
            <a:r>
              <a:rPr lang="en-US" sz="1000" i="0" u="none" strike="noStrike" baseline="0" dirty="0" err="1"/>
              <a:t>Zdroj</a:t>
            </a:r>
            <a:r>
              <a:rPr lang="en-US" sz="1000" i="0" u="none" strike="noStrike" baseline="0" dirty="0"/>
              <a:t>:  </a:t>
            </a:r>
            <a:r>
              <a:rPr lang="cs-CZ" sz="1000" i="0" u="none" strike="noStrike" baseline="0" dirty="0"/>
              <a:t>doc. </a:t>
            </a:r>
            <a:r>
              <a:rPr lang="cs-CZ" sz="1000" i="0" u="none" strike="noStrike" baseline="0" dirty="0" err="1"/>
              <a:t>Mazouch</a:t>
            </a:r>
            <a:r>
              <a:rPr lang="cs-CZ" sz="1000" i="0" u="none" strike="noStrike" baseline="0" dirty="0"/>
              <a:t>, </a:t>
            </a:r>
            <a:r>
              <a:rPr lang="cs-CZ" sz="1000" dirty="0"/>
              <a:t>VŠE na základě dat ISPV </a:t>
            </a:r>
            <a:endParaRPr lang="en-US" sz="1000" dirty="0"/>
          </a:p>
        </p:txBody>
      </p:sp>
      <p:sp>
        <p:nvSpPr>
          <p:cNvPr id="5" name="TextovéPole 4">
            <a:extLst>
              <a:ext uri="{FF2B5EF4-FFF2-40B4-BE49-F238E27FC236}">
                <a16:creationId xmlns:a16="http://schemas.microsoft.com/office/drawing/2014/main" id="{4992D483-D5C2-8E69-8E34-5D9784BAA135}"/>
              </a:ext>
            </a:extLst>
          </p:cNvPr>
          <p:cNvSpPr txBox="1"/>
          <p:nvPr/>
        </p:nvSpPr>
        <p:spPr>
          <a:xfrm>
            <a:off x="7400260" y="692772"/>
            <a:ext cx="4609077" cy="5016758"/>
          </a:xfrm>
          <a:prstGeom prst="rect">
            <a:avLst/>
          </a:prstGeom>
          <a:noFill/>
        </p:spPr>
        <p:txBody>
          <a:bodyPr wrap="square">
            <a:spAutoFit/>
          </a:bodyPr>
          <a:lstStyle/>
          <a:p>
            <a:r>
              <a:rPr lang="cs-CZ" sz="2000" b="0" i="0" u="none" strike="noStrike" baseline="0" dirty="0">
                <a:solidFill>
                  <a:srgbClr val="000000"/>
                </a:solidFill>
                <a:latin typeface="Calibri" panose="020F0502020204030204" pitchFamily="34" charset="0"/>
              </a:rPr>
              <a:t>Stále přetrvává obrovský podíl odměn ve mzdě. Ten činí od 28 % u vědeckovýzkumných pracovníků, až po 40 % u profesorů. </a:t>
            </a:r>
          </a:p>
          <a:p>
            <a:r>
              <a:rPr lang="cs-CZ" sz="2000" b="0" i="0" u="none" strike="noStrike" baseline="0" dirty="0">
                <a:solidFill>
                  <a:srgbClr val="000000"/>
                </a:solidFill>
                <a:latin typeface="Calibri" panose="020F0502020204030204" pitchFamily="34" charset="0"/>
              </a:rPr>
              <a:t>Průměr za mzdovou sféru přitom činí pouze 17 %, u vysokoškoláků ve mzdě je to 19 %. </a:t>
            </a:r>
          </a:p>
          <a:p>
            <a:r>
              <a:rPr lang="cs-CZ" sz="2000" b="0" i="0" u="none" strike="noStrike" baseline="0" dirty="0">
                <a:solidFill>
                  <a:srgbClr val="000000"/>
                </a:solidFill>
                <a:latin typeface="Calibri" panose="020F0502020204030204" pitchFamily="34" charset="0"/>
              </a:rPr>
              <a:t>V čase se podíl odměn zase mírně zhoršil, po předchozím zlepšení (v minulých letech mzdy na VŠ rostly málo a větší část nárůstu šla do tarifů - některé školy si udělaly i jakýsi "automat"). </a:t>
            </a:r>
          </a:p>
          <a:p>
            <a:pPr algn="l"/>
            <a:endParaRPr lang="cs-CZ" sz="2000" b="0" i="0" u="none" strike="noStrike" baseline="0" dirty="0">
              <a:solidFill>
                <a:srgbClr val="000000"/>
              </a:solidFill>
              <a:latin typeface="Calibri" panose="020F0502020204030204" pitchFamily="34" charset="0"/>
            </a:endParaRPr>
          </a:p>
          <a:p>
            <a:r>
              <a:rPr lang="cs-CZ" sz="2000" b="0" i="0" u="none" strike="noStrike" baseline="0" dirty="0">
                <a:solidFill>
                  <a:srgbClr val="000000"/>
                </a:solidFill>
                <a:latin typeface="Calibri" panose="020F0502020204030204" pitchFamily="34" charset="0"/>
              </a:rPr>
              <a:t> </a:t>
            </a:r>
          </a:p>
          <a:p>
            <a:r>
              <a:rPr lang="cs-CZ" sz="2000" b="0" i="0" u="none" strike="noStrike" baseline="0" dirty="0">
                <a:solidFill>
                  <a:srgbClr val="000000"/>
                </a:solidFill>
                <a:latin typeface="Calibri" panose="020F0502020204030204" pitchFamily="34" charset="0"/>
              </a:rPr>
              <a:t>V návaznosti na předchozí bod je vidět, že tarifní mzda rostla o 8-9 % podle pozice</a:t>
            </a:r>
            <a:r>
              <a:rPr lang="cs-CZ" sz="1800" b="0"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771397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52BFD53B-2530-C366-49D2-85495BAE2B1A}"/>
              </a:ext>
            </a:extLst>
          </p:cNvPr>
          <p:cNvPicPr>
            <a:picLocks noChangeAspect="1"/>
          </p:cNvPicPr>
          <p:nvPr/>
        </p:nvPicPr>
        <p:blipFill>
          <a:blip r:embed="rId2"/>
          <a:stretch>
            <a:fillRect/>
          </a:stretch>
        </p:blipFill>
        <p:spPr>
          <a:xfrm>
            <a:off x="1286904" y="728113"/>
            <a:ext cx="9618192" cy="5620861"/>
          </a:xfrm>
          <a:prstGeom prst="rect">
            <a:avLst/>
          </a:prstGeom>
        </p:spPr>
      </p:pic>
      <p:sp>
        <p:nvSpPr>
          <p:cNvPr id="4" name="Ovál 3">
            <a:extLst>
              <a:ext uri="{FF2B5EF4-FFF2-40B4-BE49-F238E27FC236}">
                <a16:creationId xmlns:a16="http://schemas.microsoft.com/office/drawing/2014/main" id="{7E7AFBE3-9BA5-5BC4-C7FE-91B6BE3D4D46}"/>
              </a:ext>
            </a:extLst>
          </p:cNvPr>
          <p:cNvSpPr/>
          <p:nvPr/>
        </p:nvSpPr>
        <p:spPr>
          <a:xfrm>
            <a:off x="5777198" y="1849224"/>
            <a:ext cx="1163782" cy="71697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a:extLst>
              <a:ext uri="{FF2B5EF4-FFF2-40B4-BE49-F238E27FC236}">
                <a16:creationId xmlns:a16="http://schemas.microsoft.com/office/drawing/2014/main" id="{0929937D-320C-EA5C-494E-6B08E0D482FE}"/>
              </a:ext>
            </a:extLst>
          </p:cNvPr>
          <p:cNvSpPr/>
          <p:nvPr/>
        </p:nvSpPr>
        <p:spPr>
          <a:xfrm>
            <a:off x="6874992" y="4572000"/>
            <a:ext cx="1163782" cy="71697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a:extLst>
              <a:ext uri="{FF2B5EF4-FFF2-40B4-BE49-F238E27FC236}">
                <a16:creationId xmlns:a16="http://schemas.microsoft.com/office/drawing/2014/main" id="{9C4C913A-1A7A-6948-B092-718E65003A42}"/>
              </a:ext>
            </a:extLst>
          </p:cNvPr>
          <p:cNvSpPr/>
          <p:nvPr/>
        </p:nvSpPr>
        <p:spPr>
          <a:xfrm>
            <a:off x="9876791" y="4553682"/>
            <a:ext cx="1163782" cy="71697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a:extLst>
              <a:ext uri="{FF2B5EF4-FFF2-40B4-BE49-F238E27FC236}">
                <a16:creationId xmlns:a16="http://schemas.microsoft.com/office/drawing/2014/main" id="{D0C0B2EE-4699-C590-118F-87F8DEB5ED9E}"/>
              </a:ext>
            </a:extLst>
          </p:cNvPr>
          <p:cNvSpPr/>
          <p:nvPr/>
        </p:nvSpPr>
        <p:spPr>
          <a:xfrm>
            <a:off x="8811563" y="1849224"/>
            <a:ext cx="1163782" cy="71697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a:extLst>
              <a:ext uri="{FF2B5EF4-FFF2-40B4-BE49-F238E27FC236}">
                <a16:creationId xmlns:a16="http://schemas.microsoft.com/office/drawing/2014/main" id="{EB26B04A-B447-D4B4-1BE7-128B72ABE823}"/>
              </a:ext>
            </a:extLst>
          </p:cNvPr>
          <p:cNvSpPr/>
          <p:nvPr/>
        </p:nvSpPr>
        <p:spPr>
          <a:xfrm>
            <a:off x="3512127" y="4572000"/>
            <a:ext cx="1163782" cy="71697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95740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C0A000B4-093E-A0D0-CDE2-ACB89B4BEE26}"/>
              </a:ext>
            </a:extLst>
          </p:cNvPr>
          <p:cNvPicPr>
            <a:picLocks noChangeAspect="1"/>
          </p:cNvPicPr>
          <p:nvPr/>
        </p:nvPicPr>
        <p:blipFill>
          <a:blip r:embed="rId2"/>
          <a:stretch>
            <a:fillRect/>
          </a:stretch>
        </p:blipFill>
        <p:spPr>
          <a:xfrm>
            <a:off x="45981" y="1018309"/>
            <a:ext cx="12017864" cy="4788639"/>
          </a:xfrm>
          <a:prstGeom prst="rect">
            <a:avLst/>
          </a:prstGeom>
        </p:spPr>
      </p:pic>
      <p:sp>
        <p:nvSpPr>
          <p:cNvPr id="2" name="Ovál 1">
            <a:extLst>
              <a:ext uri="{FF2B5EF4-FFF2-40B4-BE49-F238E27FC236}">
                <a16:creationId xmlns:a16="http://schemas.microsoft.com/office/drawing/2014/main" id="{8B9412A4-A095-229F-7A2E-AEB05E068E3B}"/>
              </a:ext>
            </a:extLst>
          </p:cNvPr>
          <p:cNvSpPr/>
          <p:nvPr/>
        </p:nvSpPr>
        <p:spPr>
          <a:xfrm>
            <a:off x="5422605" y="2360428"/>
            <a:ext cx="2190307" cy="361507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vál 3">
            <a:extLst>
              <a:ext uri="{FF2B5EF4-FFF2-40B4-BE49-F238E27FC236}">
                <a16:creationId xmlns:a16="http://schemas.microsoft.com/office/drawing/2014/main" id="{E4B1DD6A-AC14-D891-3F5D-B6CD6F283B12}"/>
              </a:ext>
            </a:extLst>
          </p:cNvPr>
          <p:cNvSpPr/>
          <p:nvPr/>
        </p:nvSpPr>
        <p:spPr>
          <a:xfrm>
            <a:off x="10221433" y="2360428"/>
            <a:ext cx="2190307" cy="361507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a:extLst>
              <a:ext uri="{FF2B5EF4-FFF2-40B4-BE49-F238E27FC236}">
                <a16:creationId xmlns:a16="http://schemas.microsoft.com/office/drawing/2014/main" id="{E74A09DE-294C-4678-10FC-39A17C9F5FEE}"/>
              </a:ext>
            </a:extLst>
          </p:cNvPr>
          <p:cNvSpPr/>
          <p:nvPr/>
        </p:nvSpPr>
        <p:spPr>
          <a:xfrm>
            <a:off x="4157331" y="2041451"/>
            <a:ext cx="1424763" cy="44656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a:extLst>
              <a:ext uri="{FF2B5EF4-FFF2-40B4-BE49-F238E27FC236}">
                <a16:creationId xmlns:a16="http://schemas.microsoft.com/office/drawing/2014/main" id="{EAD5C9B5-1304-4D2A-5C7E-BB99CA29E58C}"/>
              </a:ext>
            </a:extLst>
          </p:cNvPr>
          <p:cNvSpPr/>
          <p:nvPr/>
        </p:nvSpPr>
        <p:spPr>
          <a:xfrm>
            <a:off x="8981062" y="2041451"/>
            <a:ext cx="1424763" cy="44656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15897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251A0DB6-ED5F-4DA4-C8EF-43A58CF33551}"/>
              </a:ext>
            </a:extLst>
          </p:cNvPr>
          <p:cNvPicPr>
            <a:picLocks noChangeAspect="1"/>
          </p:cNvPicPr>
          <p:nvPr/>
        </p:nvPicPr>
        <p:blipFill>
          <a:blip r:embed="rId2"/>
          <a:stretch>
            <a:fillRect/>
          </a:stretch>
        </p:blipFill>
        <p:spPr>
          <a:xfrm>
            <a:off x="3486583" y="223036"/>
            <a:ext cx="7629525" cy="6257925"/>
          </a:xfrm>
          <a:prstGeom prst="rect">
            <a:avLst/>
          </a:prstGeom>
        </p:spPr>
      </p:pic>
      <p:pic>
        <p:nvPicPr>
          <p:cNvPr id="4" name="Obrázek 3">
            <a:extLst>
              <a:ext uri="{FF2B5EF4-FFF2-40B4-BE49-F238E27FC236}">
                <a16:creationId xmlns:a16="http://schemas.microsoft.com/office/drawing/2014/main" id="{C940DA4D-3594-0ADC-44DB-DC0082577436}"/>
              </a:ext>
            </a:extLst>
          </p:cNvPr>
          <p:cNvPicPr>
            <a:picLocks noChangeAspect="1"/>
          </p:cNvPicPr>
          <p:nvPr/>
        </p:nvPicPr>
        <p:blipFill>
          <a:blip r:embed="rId3"/>
          <a:stretch>
            <a:fillRect/>
          </a:stretch>
        </p:blipFill>
        <p:spPr>
          <a:xfrm>
            <a:off x="905308" y="1289836"/>
            <a:ext cx="2581275" cy="5191125"/>
          </a:xfrm>
          <a:prstGeom prst="rect">
            <a:avLst/>
          </a:prstGeom>
        </p:spPr>
      </p:pic>
      <p:sp>
        <p:nvSpPr>
          <p:cNvPr id="6" name="TextovéPole 5">
            <a:extLst>
              <a:ext uri="{FF2B5EF4-FFF2-40B4-BE49-F238E27FC236}">
                <a16:creationId xmlns:a16="http://schemas.microsoft.com/office/drawing/2014/main" id="{7F117F79-CBC0-C473-30E9-EEB015E3ED42}"/>
              </a:ext>
            </a:extLst>
          </p:cNvPr>
          <p:cNvSpPr txBox="1"/>
          <p:nvPr/>
        </p:nvSpPr>
        <p:spPr>
          <a:xfrm>
            <a:off x="0" y="6611779"/>
            <a:ext cx="12192000" cy="246221"/>
          </a:xfrm>
          <a:prstGeom prst="rect">
            <a:avLst/>
          </a:prstGeom>
          <a:noFill/>
        </p:spPr>
        <p:txBody>
          <a:bodyPr wrap="square">
            <a:spAutoFit/>
          </a:bodyPr>
          <a:lstStyle/>
          <a:p>
            <a:r>
              <a:rPr lang="cs-CZ" sz="1000" dirty="0"/>
              <a:t>Zdroj: Tab. 3.1c: Veřejné vysoké školy – průměrné měsíční mzdy zaměstnanců celkem podle profesního zařazení a zdrojů financování v roce 2024</a:t>
            </a:r>
          </a:p>
        </p:txBody>
      </p:sp>
    </p:spTree>
    <p:extLst>
      <p:ext uri="{BB962C8B-B14F-4D97-AF65-F5344CB8AC3E}">
        <p14:creationId xmlns:p14="http://schemas.microsoft.com/office/powerpoint/2010/main" val="1325349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AAEAE57-AC88-3188-A228-9C9B75D5B447}"/>
              </a:ext>
            </a:extLst>
          </p:cNvPr>
          <p:cNvPicPr>
            <a:picLocks noChangeAspect="1"/>
          </p:cNvPicPr>
          <p:nvPr/>
        </p:nvPicPr>
        <p:blipFill>
          <a:blip r:embed="rId2"/>
          <a:stretch>
            <a:fillRect/>
          </a:stretch>
        </p:blipFill>
        <p:spPr>
          <a:xfrm>
            <a:off x="-1" y="316488"/>
            <a:ext cx="10841863" cy="6393267"/>
          </a:xfrm>
          <a:prstGeom prst="rect">
            <a:avLst/>
          </a:prstGeom>
        </p:spPr>
      </p:pic>
      <p:grpSp>
        <p:nvGrpSpPr>
          <p:cNvPr id="6" name="Group 1">
            <a:extLst>
              <a:ext uri="{FF2B5EF4-FFF2-40B4-BE49-F238E27FC236}">
                <a16:creationId xmlns:a16="http://schemas.microsoft.com/office/drawing/2014/main" id="{AAB4A21A-9AE0-DA60-37AD-E0874C16E044}"/>
              </a:ext>
            </a:extLst>
          </p:cNvPr>
          <p:cNvGrpSpPr>
            <a:grpSpLocks noChangeAspect="1"/>
          </p:cNvGrpSpPr>
          <p:nvPr/>
        </p:nvGrpSpPr>
        <p:grpSpPr bwMode="auto">
          <a:xfrm>
            <a:off x="10108061" y="316489"/>
            <a:ext cx="1606485" cy="1490313"/>
            <a:chOff x="0" y="0"/>
            <a:chExt cx="2406" cy="3114"/>
          </a:xfrm>
        </p:grpSpPr>
        <p:sp>
          <p:nvSpPr>
            <p:cNvPr id="7" name="AutoShape 21">
              <a:extLst>
                <a:ext uri="{FF2B5EF4-FFF2-40B4-BE49-F238E27FC236}">
                  <a16:creationId xmlns:a16="http://schemas.microsoft.com/office/drawing/2014/main" id="{9128EC6E-F6DD-B103-7E77-0463B465668A}"/>
                </a:ext>
              </a:extLst>
            </p:cNvPr>
            <p:cNvSpPr>
              <a:spLocks noChangeAspect="1" noChangeArrowheads="1" noTextEdit="1"/>
            </p:cNvSpPr>
            <p:nvPr/>
          </p:nvSpPr>
          <p:spPr bwMode="auto">
            <a:xfrm>
              <a:off x="0" y="0"/>
              <a:ext cx="2406" cy="3114"/>
            </a:xfrm>
            <a:prstGeom prst="rect">
              <a:avLst/>
            </a:prstGeom>
            <a:solidFill>
              <a:schemeClr val="bg1"/>
            </a:solidFill>
            <a:ln w="12700">
              <a:solidFill>
                <a:srgbClr val="BFBFBF"/>
              </a:solidFill>
              <a:miter lim="800000"/>
              <a:headEnd/>
              <a:tailEnd/>
            </a:ln>
          </p:spPr>
          <p:txBody>
            <a:bodyPr/>
            <a:lstStyle/>
            <a:p>
              <a:endParaRPr lang="cs-CZ"/>
            </a:p>
          </p:txBody>
        </p:sp>
        <p:sp>
          <p:nvSpPr>
            <p:cNvPr id="8" name="Rectangle 20">
              <a:extLst>
                <a:ext uri="{FF2B5EF4-FFF2-40B4-BE49-F238E27FC236}">
                  <a16:creationId xmlns:a16="http://schemas.microsoft.com/office/drawing/2014/main" id="{5BDFF809-732A-7847-B847-F58CC7DB833F}"/>
                </a:ext>
              </a:extLst>
            </p:cNvPr>
            <p:cNvSpPr>
              <a:spLocks noChangeArrowheads="1"/>
            </p:cNvSpPr>
            <p:nvPr/>
          </p:nvSpPr>
          <p:spPr bwMode="auto">
            <a:xfrm>
              <a:off x="280" y="748"/>
              <a:ext cx="561" cy="811"/>
            </a:xfrm>
            <a:prstGeom prst="rect">
              <a:avLst/>
            </a:prstGeom>
            <a:solidFill>
              <a:schemeClr val="bg1">
                <a:lumMod val="75000"/>
              </a:schemeClr>
            </a:solidFill>
            <a:ln w="25400">
              <a:noFill/>
              <a:miter lim="800000"/>
              <a:headEnd/>
              <a:tailEnd/>
            </a:ln>
            <a:effectLst/>
            <a:scene3d>
              <a:camera prst="orthographicFront"/>
              <a:lightRig rig="threePt" dir="t"/>
            </a:scene3d>
            <a:sp3d>
              <a:bevelT w="0" h="0"/>
              <a:bevelB w="0" h="0"/>
            </a:sp3d>
          </p:spPr>
          <p:txBody>
            <a:bodyPr/>
            <a:lstStyle/>
            <a:p>
              <a:endParaRPr lang="cs-CZ"/>
            </a:p>
          </p:txBody>
        </p:sp>
        <p:sp>
          <p:nvSpPr>
            <p:cNvPr id="9" name="Rectangle 19">
              <a:extLst>
                <a:ext uri="{FF2B5EF4-FFF2-40B4-BE49-F238E27FC236}">
                  <a16:creationId xmlns:a16="http://schemas.microsoft.com/office/drawing/2014/main" id="{BFEEB96B-1AEE-E5D6-A9E2-C298239018C5}"/>
                </a:ext>
              </a:extLst>
            </p:cNvPr>
            <p:cNvSpPr>
              <a:spLocks noChangeArrowheads="1"/>
            </p:cNvSpPr>
            <p:nvPr/>
          </p:nvSpPr>
          <p:spPr bwMode="auto">
            <a:xfrm>
              <a:off x="280" y="1559"/>
              <a:ext cx="561" cy="811"/>
            </a:xfrm>
            <a:prstGeom prst="rect">
              <a:avLst/>
            </a:prstGeom>
            <a:solidFill>
              <a:srgbClr val="FF6060"/>
            </a:solidFill>
            <a:ln w="25400">
              <a:noFill/>
              <a:miter lim="800000"/>
              <a:headEnd/>
              <a:tailEnd/>
            </a:ln>
            <a:scene3d>
              <a:camera prst="orthographicFront"/>
              <a:lightRig rig="threePt" dir="t"/>
            </a:scene3d>
            <a:sp3d>
              <a:bevelT w="0" h="0"/>
              <a:bevelB w="0" h="0"/>
            </a:sp3d>
          </p:spPr>
          <p:txBody>
            <a:bodyPr/>
            <a:lstStyle/>
            <a:p>
              <a:endParaRPr lang="cs-CZ"/>
            </a:p>
          </p:txBody>
        </p:sp>
        <p:sp>
          <p:nvSpPr>
            <p:cNvPr id="10" name="AutoShape 18">
              <a:extLst>
                <a:ext uri="{FF2B5EF4-FFF2-40B4-BE49-F238E27FC236}">
                  <a16:creationId xmlns:a16="http://schemas.microsoft.com/office/drawing/2014/main" id="{80E09A66-425E-ABA5-8214-E9C3A7F729A7}"/>
                </a:ext>
              </a:extLst>
            </p:cNvPr>
            <p:cNvSpPr>
              <a:spLocks noChangeShapeType="1"/>
            </p:cNvSpPr>
            <p:nvPr/>
          </p:nvSpPr>
          <p:spPr bwMode="auto">
            <a:xfrm flipV="1">
              <a:off x="561" y="286"/>
              <a:ext cx="9" cy="446"/>
            </a:xfrm>
            <a:prstGeom prst="straightConnector1">
              <a:avLst/>
            </a:prstGeom>
            <a:noFill/>
            <a:ln w="25400">
              <a:solidFill>
                <a:srgbClr val="000000"/>
              </a:solidFill>
              <a:round/>
              <a:headEnd/>
              <a:tailEnd/>
            </a:ln>
          </p:spPr>
          <p:txBody>
            <a:bodyPr/>
            <a:lstStyle/>
            <a:p>
              <a:endParaRPr lang="cs-CZ"/>
            </a:p>
          </p:txBody>
        </p:sp>
        <p:sp>
          <p:nvSpPr>
            <p:cNvPr id="11" name="AutoShape 17">
              <a:extLst>
                <a:ext uri="{FF2B5EF4-FFF2-40B4-BE49-F238E27FC236}">
                  <a16:creationId xmlns:a16="http://schemas.microsoft.com/office/drawing/2014/main" id="{26C95220-EEC0-360F-2E67-6DECC1B50BDE}"/>
                </a:ext>
              </a:extLst>
            </p:cNvPr>
            <p:cNvSpPr>
              <a:spLocks noChangeShapeType="1"/>
            </p:cNvSpPr>
            <p:nvPr/>
          </p:nvSpPr>
          <p:spPr bwMode="auto">
            <a:xfrm>
              <a:off x="561" y="2385"/>
              <a:ext cx="9" cy="450"/>
            </a:xfrm>
            <a:prstGeom prst="straightConnector1">
              <a:avLst/>
            </a:prstGeom>
            <a:noFill/>
            <a:ln w="25400">
              <a:solidFill>
                <a:srgbClr val="000000"/>
              </a:solidFill>
              <a:round/>
              <a:headEnd/>
              <a:tailEnd/>
            </a:ln>
          </p:spPr>
          <p:txBody>
            <a:bodyPr/>
            <a:lstStyle/>
            <a:p>
              <a:endParaRPr lang="cs-CZ"/>
            </a:p>
          </p:txBody>
        </p:sp>
        <p:sp>
          <p:nvSpPr>
            <p:cNvPr id="12" name="AutoShape 16">
              <a:extLst>
                <a:ext uri="{FF2B5EF4-FFF2-40B4-BE49-F238E27FC236}">
                  <a16:creationId xmlns:a16="http://schemas.microsoft.com/office/drawing/2014/main" id="{EC90A760-BDB9-B26A-75D4-166A5982AA8D}"/>
                </a:ext>
              </a:extLst>
            </p:cNvPr>
            <p:cNvSpPr>
              <a:spLocks noChangeShapeType="1"/>
            </p:cNvSpPr>
            <p:nvPr/>
          </p:nvSpPr>
          <p:spPr bwMode="auto">
            <a:xfrm>
              <a:off x="508" y="281"/>
              <a:ext cx="107" cy="1"/>
            </a:xfrm>
            <a:prstGeom prst="straightConnector1">
              <a:avLst/>
            </a:prstGeom>
            <a:noFill/>
            <a:ln w="25400">
              <a:solidFill>
                <a:srgbClr val="000000"/>
              </a:solidFill>
              <a:round/>
              <a:headEnd/>
              <a:tailEnd/>
            </a:ln>
          </p:spPr>
          <p:txBody>
            <a:bodyPr/>
            <a:lstStyle/>
            <a:p>
              <a:endParaRPr lang="cs-CZ"/>
            </a:p>
          </p:txBody>
        </p:sp>
        <p:sp>
          <p:nvSpPr>
            <p:cNvPr id="13" name="AutoShape 15">
              <a:extLst>
                <a:ext uri="{FF2B5EF4-FFF2-40B4-BE49-F238E27FC236}">
                  <a16:creationId xmlns:a16="http://schemas.microsoft.com/office/drawing/2014/main" id="{70294426-8585-2FFA-081A-AD4A7F203625}"/>
                </a:ext>
              </a:extLst>
            </p:cNvPr>
            <p:cNvSpPr>
              <a:spLocks noChangeShapeType="1"/>
            </p:cNvSpPr>
            <p:nvPr/>
          </p:nvSpPr>
          <p:spPr bwMode="auto">
            <a:xfrm>
              <a:off x="508" y="2836"/>
              <a:ext cx="107" cy="1"/>
            </a:xfrm>
            <a:prstGeom prst="straightConnector1">
              <a:avLst/>
            </a:prstGeom>
            <a:noFill/>
            <a:ln w="25400">
              <a:solidFill>
                <a:srgbClr val="000000"/>
              </a:solidFill>
              <a:round/>
              <a:headEnd/>
              <a:tailEnd/>
            </a:ln>
          </p:spPr>
          <p:txBody>
            <a:bodyPr/>
            <a:lstStyle/>
            <a:p>
              <a:endParaRPr lang="cs-CZ"/>
            </a:p>
          </p:txBody>
        </p:sp>
        <p:sp>
          <p:nvSpPr>
            <p:cNvPr id="14" name="AutoShape 14">
              <a:extLst>
                <a:ext uri="{FF2B5EF4-FFF2-40B4-BE49-F238E27FC236}">
                  <a16:creationId xmlns:a16="http://schemas.microsoft.com/office/drawing/2014/main" id="{3CD35BCA-D657-6FEE-B455-EFCC49D76138}"/>
                </a:ext>
              </a:extLst>
            </p:cNvPr>
            <p:cNvSpPr>
              <a:spLocks noChangeShapeType="1"/>
            </p:cNvSpPr>
            <p:nvPr/>
          </p:nvSpPr>
          <p:spPr bwMode="auto">
            <a:xfrm>
              <a:off x="685" y="281"/>
              <a:ext cx="505" cy="1"/>
            </a:xfrm>
            <a:prstGeom prst="straightConnector1">
              <a:avLst/>
            </a:prstGeom>
            <a:noFill/>
            <a:ln w="19050" cap="rnd">
              <a:solidFill>
                <a:srgbClr val="000000"/>
              </a:solidFill>
              <a:prstDash val="sysDot"/>
              <a:round/>
              <a:headEnd/>
              <a:tailEnd/>
            </a:ln>
          </p:spPr>
          <p:txBody>
            <a:bodyPr/>
            <a:lstStyle/>
            <a:p>
              <a:endParaRPr lang="cs-CZ"/>
            </a:p>
          </p:txBody>
        </p:sp>
        <p:sp>
          <p:nvSpPr>
            <p:cNvPr id="15" name="AutoShape 13">
              <a:extLst>
                <a:ext uri="{FF2B5EF4-FFF2-40B4-BE49-F238E27FC236}">
                  <a16:creationId xmlns:a16="http://schemas.microsoft.com/office/drawing/2014/main" id="{AFD8E1E9-607A-FD37-7E30-FCA1303E6D14}"/>
                </a:ext>
              </a:extLst>
            </p:cNvPr>
            <p:cNvSpPr>
              <a:spLocks noChangeShapeType="1"/>
            </p:cNvSpPr>
            <p:nvPr/>
          </p:nvSpPr>
          <p:spPr bwMode="auto">
            <a:xfrm>
              <a:off x="685" y="2836"/>
              <a:ext cx="557" cy="1"/>
            </a:xfrm>
            <a:prstGeom prst="straightConnector1">
              <a:avLst/>
            </a:prstGeom>
            <a:noFill/>
            <a:ln w="19050" cap="rnd">
              <a:solidFill>
                <a:srgbClr val="000000"/>
              </a:solidFill>
              <a:prstDash val="sysDot"/>
              <a:round/>
              <a:headEnd/>
              <a:tailEnd/>
            </a:ln>
          </p:spPr>
          <p:txBody>
            <a:bodyPr/>
            <a:lstStyle/>
            <a:p>
              <a:endParaRPr lang="cs-CZ"/>
            </a:p>
          </p:txBody>
        </p:sp>
        <p:sp>
          <p:nvSpPr>
            <p:cNvPr id="16" name="AutoShape 12">
              <a:extLst>
                <a:ext uri="{FF2B5EF4-FFF2-40B4-BE49-F238E27FC236}">
                  <a16:creationId xmlns:a16="http://schemas.microsoft.com/office/drawing/2014/main" id="{FBA1B200-2ED8-FE6A-22FD-C85F26423E76}"/>
                </a:ext>
              </a:extLst>
            </p:cNvPr>
            <p:cNvSpPr>
              <a:spLocks noChangeShapeType="1"/>
            </p:cNvSpPr>
            <p:nvPr/>
          </p:nvSpPr>
          <p:spPr bwMode="auto">
            <a:xfrm>
              <a:off x="934" y="2370"/>
              <a:ext cx="256" cy="1"/>
            </a:xfrm>
            <a:prstGeom prst="straightConnector1">
              <a:avLst/>
            </a:prstGeom>
            <a:noFill/>
            <a:ln w="19050" cap="rnd">
              <a:solidFill>
                <a:srgbClr val="000000"/>
              </a:solidFill>
              <a:prstDash val="sysDot"/>
              <a:round/>
              <a:headEnd/>
              <a:tailEnd/>
            </a:ln>
          </p:spPr>
          <p:txBody>
            <a:bodyPr/>
            <a:lstStyle/>
            <a:p>
              <a:endParaRPr lang="cs-CZ"/>
            </a:p>
          </p:txBody>
        </p:sp>
        <p:sp>
          <p:nvSpPr>
            <p:cNvPr id="17" name="AutoShape 11">
              <a:extLst>
                <a:ext uri="{FF2B5EF4-FFF2-40B4-BE49-F238E27FC236}">
                  <a16:creationId xmlns:a16="http://schemas.microsoft.com/office/drawing/2014/main" id="{809BD791-4B1E-705B-6C98-E8EEF16910E8}"/>
                </a:ext>
              </a:extLst>
            </p:cNvPr>
            <p:cNvSpPr>
              <a:spLocks noChangeShapeType="1"/>
            </p:cNvSpPr>
            <p:nvPr/>
          </p:nvSpPr>
          <p:spPr bwMode="auto">
            <a:xfrm>
              <a:off x="934" y="1559"/>
              <a:ext cx="256" cy="1"/>
            </a:xfrm>
            <a:prstGeom prst="straightConnector1">
              <a:avLst/>
            </a:prstGeom>
            <a:noFill/>
            <a:ln w="19050" cap="rnd">
              <a:solidFill>
                <a:srgbClr val="000000"/>
              </a:solidFill>
              <a:prstDash val="sysDot"/>
              <a:round/>
              <a:headEnd/>
              <a:tailEnd/>
            </a:ln>
          </p:spPr>
          <p:txBody>
            <a:bodyPr/>
            <a:lstStyle/>
            <a:p>
              <a:endParaRPr lang="cs-CZ"/>
            </a:p>
          </p:txBody>
        </p:sp>
        <p:sp>
          <p:nvSpPr>
            <p:cNvPr id="18" name="AutoShape 10">
              <a:extLst>
                <a:ext uri="{FF2B5EF4-FFF2-40B4-BE49-F238E27FC236}">
                  <a16:creationId xmlns:a16="http://schemas.microsoft.com/office/drawing/2014/main" id="{2D60C7FB-5C00-7723-8649-EBE431CF2B60}"/>
                </a:ext>
              </a:extLst>
            </p:cNvPr>
            <p:cNvSpPr>
              <a:spLocks noChangeShapeType="1"/>
            </p:cNvSpPr>
            <p:nvPr/>
          </p:nvSpPr>
          <p:spPr bwMode="auto">
            <a:xfrm>
              <a:off x="934" y="748"/>
              <a:ext cx="256" cy="1"/>
            </a:xfrm>
            <a:prstGeom prst="straightConnector1">
              <a:avLst/>
            </a:prstGeom>
            <a:noFill/>
            <a:ln w="19050" cap="rnd">
              <a:solidFill>
                <a:srgbClr val="000000"/>
              </a:solidFill>
              <a:prstDash val="sysDot"/>
              <a:round/>
              <a:headEnd/>
              <a:tailEnd/>
            </a:ln>
          </p:spPr>
          <p:txBody>
            <a:bodyPr/>
            <a:lstStyle/>
            <a:p>
              <a:endParaRPr lang="cs-CZ"/>
            </a:p>
          </p:txBody>
        </p:sp>
        <p:sp>
          <p:nvSpPr>
            <p:cNvPr id="19" name="Text Box 9">
              <a:extLst>
                <a:ext uri="{FF2B5EF4-FFF2-40B4-BE49-F238E27FC236}">
                  <a16:creationId xmlns:a16="http://schemas.microsoft.com/office/drawing/2014/main" id="{8C27C6F3-69C3-DDB5-959D-793B044AEF8B}"/>
                </a:ext>
              </a:extLst>
            </p:cNvPr>
            <p:cNvSpPr txBox="1">
              <a:spLocks noChangeArrowheads="1"/>
            </p:cNvSpPr>
            <p:nvPr/>
          </p:nvSpPr>
          <p:spPr bwMode="auto">
            <a:xfrm>
              <a:off x="1088" y="24"/>
              <a:ext cx="1181" cy="351"/>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9. decil</a:t>
              </a:r>
            </a:p>
          </p:txBody>
        </p:sp>
        <p:sp>
          <p:nvSpPr>
            <p:cNvPr id="20" name="Text Box 8">
              <a:extLst>
                <a:ext uri="{FF2B5EF4-FFF2-40B4-BE49-F238E27FC236}">
                  <a16:creationId xmlns:a16="http://schemas.microsoft.com/office/drawing/2014/main" id="{9CB4A616-8CFA-20E1-3CCA-CE3F655F8861}"/>
                </a:ext>
              </a:extLst>
            </p:cNvPr>
            <p:cNvSpPr txBox="1">
              <a:spLocks noChangeArrowheads="1"/>
            </p:cNvSpPr>
            <p:nvPr/>
          </p:nvSpPr>
          <p:spPr bwMode="auto">
            <a:xfrm>
              <a:off x="1101" y="1315"/>
              <a:ext cx="1146" cy="493"/>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medián</a:t>
              </a:r>
            </a:p>
          </p:txBody>
        </p:sp>
        <p:sp>
          <p:nvSpPr>
            <p:cNvPr id="21" name="Text Box 7">
              <a:extLst>
                <a:ext uri="{FF2B5EF4-FFF2-40B4-BE49-F238E27FC236}">
                  <a16:creationId xmlns:a16="http://schemas.microsoft.com/office/drawing/2014/main" id="{9B411BEC-70E9-58C6-9D4F-034F92902CF6}"/>
                </a:ext>
              </a:extLst>
            </p:cNvPr>
            <p:cNvSpPr txBox="1">
              <a:spLocks noChangeArrowheads="1"/>
            </p:cNvSpPr>
            <p:nvPr/>
          </p:nvSpPr>
          <p:spPr bwMode="auto">
            <a:xfrm>
              <a:off x="1099" y="467"/>
              <a:ext cx="1244" cy="418"/>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3. kvartil</a:t>
              </a:r>
            </a:p>
          </p:txBody>
        </p:sp>
        <p:sp>
          <p:nvSpPr>
            <p:cNvPr id="22" name="Text Box 6">
              <a:extLst>
                <a:ext uri="{FF2B5EF4-FFF2-40B4-BE49-F238E27FC236}">
                  <a16:creationId xmlns:a16="http://schemas.microsoft.com/office/drawing/2014/main" id="{BBDFEDC8-829C-B064-6F22-9BDBEDCEE115}"/>
                </a:ext>
              </a:extLst>
            </p:cNvPr>
            <p:cNvSpPr txBox="1">
              <a:spLocks noChangeArrowheads="1"/>
            </p:cNvSpPr>
            <p:nvPr/>
          </p:nvSpPr>
          <p:spPr bwMode="auto">
            <a:xfrm>
              <a:off x="1090" y="2105"/>
              <a:ext cx="1266" cy="344"/>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1. kvartil</a:t>
              </a:r>
            </a:p>
          </p:txBody>
        </p:sp>
        <p:sp>
          <p:nvSpPr>
            <p:cNvPr id="23" name="Text Box 5">
              <a:extLst>
                <a:ext uri="{FF2B5EF4-FFF2-40B4-BE49-F238E27FC236}">
                  <a16:creationId xmlns:a16="http://schemas.microsoft.com/office/drawing/2014/main" id="{C9C95126-7B32-21DD-BD3E-EBC5B3A000D5}"/>
                </a:ext>
              </a:extLst>
            </p:cNvPr>
            <p:cNvSpPr txBox="1">
              <a:spLocks noChangeArrowheads="1"/>
            </p:cNvSpPr>
            <p:nvPr/>
          </p:nvSpPr>
          <p:spPr bwMode="auto">
            <a:xfrm>
              <a:off x="1081" y="2555"/>
              <a:ext cx="1146" cy="467"/>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1. decil</a:t>
              </a:r>
            </a:p>
          </p:txBody>
        </p:sp>
        <p:sp>
          <p:nvSpPr>
            <p:cNvPr id="24" name="Rectangle 4">
              <a:extLst>
                <a:ext uri="{FF2B5EF4-FFF2-40B4-BE49-F238E27FC236}">
                  <a16:creationId xmlns:a16="http://schemas.microsoft.com/office/drawing/2014/main" id="{623BD278-78DC-BACF-CA11-2EB407E31489}"/>
                </a:ext>
              </a:extLst>
            </p:cNvPr>
            <p:cNvSpPr>
              <a:spLocks noChangeArrowheads="1"/>
            </p:cNvSpPr>
            <p:nvPr/>
          </p:nvSpPr>
          <p:spPr bwMode="auto">
            <a:xfrm>
              <a:off x="498" y="1064"/>
              <a:ext cx="117" cy="113"/>
            </a:xfrm>
            <a:prstGeom prst="rect">
              <a:avLst/>
            </a:prstGeom>
            <a:solidFill>
              <a:srgbClr val="C00000"/>
            </a:solidFill>
            <a:ln w="9525">
              <a:solidFill>
                <a:srgbClr val="000000"/>
              </a:solidFill>
              <a:miter lim="800000"/>
              <a:headEnd/>
              <a:tailEnd/>
            </a:ln>
            <a:scene3d>
              <a:camera prst="orthographicFront"/>
              <a:lightRig rig="threePt" dir="t"/>
            </a:scene3d>
            <a:sp3d>
              <a:bevelT/>
              <a:bevelB/>
            </a:sp3d>
          </p:spPr>
          <p:txBody>
            <a:bodyPr/>
            <a:lstStyle/>
            <a:p>
              <a:endParaRPr lang="cs-CZ"/>
            </a:p>
          </p:txBody>
        </p:sp>
        <p:sp>
          <p:nvSpPr>
            <p:cNvPr id="25" name="AutoShape 3">
              <a:extLst>
                <a:ext uri="{FF2B5EF4-FFF2-40B4-BE49-F238E27FC236}">
                  <a16:creationId xmlns:a16="http://schemas.microsoft.com/office/drawing/2014/main" id="{587B0CBB-15C6-8E1D-C0F1-9D0D3C5902E3}"/>
                </a:ext>
              </a:extLst>
            </p:cNvPr>
            <p:cNvSpPr>
              <a:spLocks noChangeShapeType="1"/>
            </p:cNvSpPr>
            <p:nvPr/>
          </p:nvSpPr>
          <p:spPr bwMode="auto">
            <a:xfrm>
              <a:off x="686" y="1119"/>
              <a:ext cx="504" cy="2"/>
            </a:xfrm>
            <a:prstGeom prst="straightConnector1">
              <a:avLst/>
            </a:prstGeom>
            <a:noFill/>
            <a:ln w="19050" cap="rnd">
              <a:solidFill>
                <a:srgbClr val="000000"/>
              </a:solidFill>
              <a:prstDash val="sysDot"/>
              <a:round/>
              <a:headEnd/>
              <a:tailEnd/>
            </a:ln>
          </p:spPr>
          <p:txBody>
            <a:bodyPr/>
            <a:lstStyle/>
            <a:p>
              <a:endParaRPr lang="cs-CZ"/>
            </a:p>
          </p:txBody>
        </p:sp>
        <p:sp>
          <p:nvSpPr>
            <p:cNvPr id="26" name="Text Box 2">
              <a:extLst>
                <a:ext uri="{FF2B5EF4-FFF2-40B4-BE49-F238E27FC236}">
                  <a16:creationId xmlns:a16="http://schemas.microsoft.com/office/drawing/2014/main" id="{CC044E64-5EFB-F4C6-53E3-3D9A63591C24}"/>
                </a:ext>
              </a:extLst>
            </p:cNvPr>
            <p:cNvSpPr txBox="1">
              <a:spLocks noChangeArrowheads="1"/>
            </p:cNvSpPr>
            <p:nvPr/>
          </p:nvSpPr>
          <p:spPr bwMode="auto">
            <a:xfrm>
              <a:off x="1086" y="848"/>
              <a:ext cx="1178" cy="357"/>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průměr</a:t>
              </a:r>
            </a:p>
          </p:txBody>
        </p:sp>
      </p:grpSp>
    </p:spTree>
    <p:extLst>
      <p:ext uri="{BB962C8B-B14F-4D97-AF65-F5344CB8AC3E}">
        <p14:creationId xmlns:p14="http://schemas.microsoft.com/office/powerpoint/2010/main" val="2208959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BA95462E-4D12-2553-0F97-DCE01592D8AC}"/>
              </a:ext>
            </a:extLst>
          </p:cNvPr>
          <p:cNvPicPr>
            <a:picLocks noChangeAspect="1"/>
          </p:cNvPicPr>
          <p:nvPr/>
        </p:nvPicPr>
        <p:blipFill>
          <a:blip r:embed="rId2"/>
          <a:stretch>
            <a:fillRect/>
          </a:stretch>
        </p:blipFill>
        <p:spPr>
          <a:xfrm>
            <a:off x="466252" y="446809"/>
            <a:ext cx="10181827" cy="6004056"/>
          </a:xfrm>
          <a:prstGeom prst="rect">
            <a:avLst/>
          </a:prstGeom>
        </p:spPr>
      </p:pic>
      <p:grpSp>
        <p:nvGrpSpPr>
          <p:cNvPr id="3" name="Group 1">
            <a:extLst>
              <a:ext uri="{FF2B5EF4-FFF2-40B4-BE49-F238E27FC236}">
                <a16:creationId xmlns:a16="http://schemas.microsoft.com/office/drawing/2014/main" id="{219704B9-6817-3627-D690-083A84D434C5}"/>
              </a:ext>
            </a:extLst>
          </p:cNvPr>
          <p:cNvGrpSpPr>
            <a:grpSpLocks noChangeAspect="1"/>
          </p:cNvGrpSpPr>
          <p:nvPr/>
        </p:nvGrpSpPr>
        <p:grpSpPr bwMode="auto">
          <a:xfrm>
            <a:off x="10119262" y="365545"/>
            <a:ext cx="1606485" cy="1490313"/>
            <a:chOff x="0" y="0"/>
            <a:chExt cx="2406" cy="3114"/>
          </a:xfrm>
        </p:grpSpPr>
        <p:sp>
          <p:nvSpPr>
            <p:cNvPr id="4" name="AutoShape 21">
              <a:extLst>
                <a:ext uri="{FF2B5EF4-FFF2-40B4-BE49-F238E27FC236}">
                  <a16:creationId xmlns:a16="http://schemas.microsoft.com/office/drawing/2014/main" id="{6A2A4E04-2728-485E-2C22-0768CA6EC881}"/>
                </a:ext>
              </a:extLst>
            </p:cNvPr>
            <p:cNvSpPr>
              <a:spLocks noChangeAspect="1" noChangeArrowheads="1" noTextEdit="1"/>
            </p:cNvSpPr>
            <p:nvPr/>
          </p:nvSpPr>
          <p:spPr bwMode="auto">
            <a:xfrm>
              <a:off x="0" y="0"/>
              <a:ext cx="2406" cy="3114"/>
            </a:xfrm>
            <a:prstGeom prst="rect">
              <a:avLst/>
            </a:prstGeom>
            <a:solidFill>
              <a:schemeClr val="bg1"/>
            </a:solidFill>
            <a:ln w="12700">
              <a:solidFill>
                <a:srgbClr val="BFBFBF"/>
              </a:solidFill>
              <a:miter lim="800000"/>
              <a:headEnd/>
              <a:tailEnd/>
            </a:ln>
          </p:spPr>
          <p:txBody>
            <a:bodyPr/>
            <a:lstStyle/>
            <a:p>
              <a:endParaRPr lang="cs-CZ"/>
            </a:p>
          </p:txBody>
        </p:sp>
        <p:sp>
          <p:nvSpPr>
            <p:cNvPr id="5" name="Rectangle 20">
              <a:extLst>
                <a:ext uri="{FF2B5EF4-FFF2-40B4-BE49-F238E27FC236}">
                  <a16:creationId xmlns:a16="http://schemas.microsoft.com/office/drawing/2014/main" id="{D55B4A1B-7C65-AD7B-D9AF-DC6CD09026E6}"/>
                </a:ext>
              </a:extLst>
            </p:cNvPr>
            <p:cNvSpPr>
              <a:spLocks noChangeArrowheads="1"/>
            </p:cNvSpPr>
            <p:nvPr/>
          </p:nvSpPr>
          <p:spPr bwMode="auto">
            <a:xfrm>
              <a:off x="280" y="748"/>
              <a:ext cx="561" cy="811"/>
            </a:xfrm>
            <a:prstGeom prst="rect">
              <a:avLst/>
            </a:prstGeom>
            <a:solidFill>
              <a:schemeClr val="bg1">
                <a:lumMod val="75000"/>
              </a:schemeClr>
            </a:solidFill>
            <a:ln w="25400">
              <a:noFill/>
              <a:miter lim="800000"/>
              <a:headEnd/>
              <a:tailEnd/>
            </a:ln>
            <a:effectLst/>
            <a:scene3d>
              <a:camera prst="orthographicFront"/>
              <a:lightRig rig="threePt" dir="t"/>
            </a:scene3d>
            <a:sp3d>
              <a:bevelT w="0" h="0"/>
              <a:bevelB w="0" h="0"/>
            </a:sp3d>
          </p:spPr>
          <p:txBody>
            <a:bodyPr/>
            <a:lstStyle/>
            <a:p>
              <a:endParaRPr lang="cs-CZ"/>
            </a:p>
          </p:txBody>
        </p:sp>
        <p:sp>
          <p:nvSpPr>
            <p:cNvPr id="6" name="Rectangle 19">
              <a:extLst>
                <a:ext uri="{FF2B5EF4-FFF2-40B4-BE49-F238E27FC236}">
                  <a16:creationId xmlns:a16="http://schemas.microsoft.com/office/drawing/2014/main" id="{AF151432-AB85-E3B5-37B6-4C5D48D3C2A8}"/>
                </a:ext>
              </a:extLst>
            </p:cNvPr>
            <p:cNvSpPr>
              <a:spLocks noChangeArrowheads="1"/>
            </p:cNvSpPr>
            <p:nvPr/>
          </p:nvSpPr>
          <p:spPr bwMode="auto">
            <a:xfrm>
              <a:off x="280" y="1559"/>
              <a:ext cx="561" cy="811"/>
            </a:xfrm>
            <a:prstGeom prst="rect">
              <a:avLst/>
            </a:prstGeom>
            <a:solidFill>
              <a:srgbClr val="FF6060"/>
            </a:solidFill>
            <a:ln w="25400">
              <a:noFill/>
              <a:miter lim="800000"/>
              <a:headEnd/>
              <a:tailEnd/>
            </a:ln>
            <a:scene3d>
              <a:camera prst="orthographicFront"/>
              <a:lightRig rig="threePt" dir="t"/>
            </a:scene3d>
            <a:sp3d>
              <a:bevelT w="0" h="0"/>
              <a:bevelB w="0" h="0"/>
            </a:sp3d>
          </p:spPr>
          <p:txBody>
            <a:bodyPr/>
            <a:lstStyle/>
            <a:p>
              <a:endParaRPr lang="cs-CZ"/>
            </a:p>
          </p:txBody>
        </p:sp>
        <p:sp>
          <p:nvSpPr>
            <p:cNvPr id="7" name="AutoShape 18">
              <a:extLst>
                <a:ext uri="{FF2B5EF4-FFF2-40B4-BE49-F238E27FC236}">
                  <a16:creationId xmlns:a16="http://schemas.microsoft.com/office/drawing/2014/main" id="{5D275D1F-90BB-590A-9266-4025F59557C4}"/>
                </a:ext>
              </a:extLst>
            </p:cNvPr>
            <p:cNvSpPr>
              <a:spLocks noChangeShapeType="1"/>
            </p:cNvSpPr>
            <p:nvPr/>
          </p:nvSpPr>
          <p:spPr bwMode="auto">
            <a:xfrm flipV="1">
              <a:off x="561" y="286"/>
              <a:ext cx="9" cy="446"/>
            </a:xfrm>
            <a:prstGeom prst="straightConnector1">
              <a:avLst/>
            </a:prstGeom>
            <a:noFill/>
            <a:ln w="25400">
              <a:solidFill>
                <a:srgbClr val="000000"/>
              </a:solidFill>
              <a:round/>
              <a:headEnd/>
              <a:tailEnd/>
            </a:ln>
          </p:spPr>
          <p:txBody>
            <a:bodyPr/>
            <a:lstStyle/>
            <a:p>
              <a:endParaRPr lang="cs-CZ"/>
            </a:p>
          </p:txBody>
        </p:sp>
        <p:sp>
          <p:nvSpPr>
            <p:cNvPr id="8" name="AutoShape 17">
              <a:extLst>
                <a:ext uri="{FF2B5EF4-FFF2-40B4-BE49-F238E27FC236}">
                  <a16:creationId xmlns:a16="http://schemas.microsoft.com/office/drawing/2014/main" id="{AB500DC4-40EC-F0AA-E1DC-6DBEA407B08D}"/>
                </a:ext>
              </a:extLst>
            </p:cNvPr>
            <p:cNvSpPr>
              <a:spLocks noChangeShapeType="1"/>
            </p:cNvSpPr>
            <p:nvPr/>
          </p:nvSpPr>
          <p:spPr bwMode="auto">
            <a:xfrm>
              <a:off x="561" y="2385"/>
              <a:ext cx="9" cy="450"/>
            </a:xfrm>
            <a:prstGeom prst="straightConnector1">
              <a:avLst/>
            </a:prstGeom>
            <a:noFill/>
            <a:ln w="25400">
              <a:solidFill>
                <a:srgbClr val="000000"/>
              </a:solidFill>
              <a:round/>
              <a:headEnd/>
              <a:tailEnd/>
            </a:ln>
          </p:spPr>
          <p:txBody>
            <a:bodyPr/>
            <a:lstStyle/>
            <a:p>
              <a:endParaRPr lang="cs-CZ"/>
            </a:p>
          </p:txBody>
        </p:sp>
        <p:sp>
          <p:nvSpPr>
            <p:cNvPr id="9" name="AutoShape 16">
              <a:extLst>
                <a:ext uri="{FF2B5EF4-FFF2-40B4-BE49-F238E27FC236}">
                  <a16:creationId xmlns:a16="http://schemas.microsoft.com/office/drawing/2014/main" id="{87CDC388-7A30-E070-227E-3391F06D2B4D}"/>
                </a:ext>
              </a:extLst>
            </p:cNvPr>
            <p:cNvSpPr>
              <a:spLocks noChangeShapeType="1"/>
            </p:cNvSpPr>
            <p:nvPr/>
          </p:nvSpPr>
          <p:spPr bwMode="auto">
            <a:xfrm>
              <a:off x="508" y="281"/>
              <a:ext cx="107" cy="1"/>
            </a:xfrm>
            <a:prstGeom prst="straightConnector1">
              <a:avLst/>
            </a:prstGeom>
            <a:noFill/>
            <a:ln w="25400">
              <a:solidFill>
                <a:srgbClr val="000000"/>
              </a:solidFill>
              <a:round/>
              <a:headEnd/>
              <a:tailEnd/>
            </a:ln>
          </p:spPr>
          <p:txBody>
            <a:bodyPr/>
            <a:lstStyle/>
            <a:p>
              <a:endParaRPr lang="cs-CZ"/>
            </a:p>
          </p:txBody>
        </p:sp>
        <p:sp>
          <p:nvSpPr>
            <p:cNvPr id="10" name="AutoShape 15">
              <a:extLst>
                <a:ext uri="{FF2B5EF4-FFF2-40B4-BE49-F238E27FC236}">
                  <a16:creationId xmlns:a16="http://schemas.microsoft.com/office/drawing/2014/main" id="{8AF2913A-4A2D-0D29-FA14-E45A97CCC747}"/>
                </a:ext>
              </a:extLst>
            </p:cNvPr>
            <p:cNvSpPr>
              <a:spLocks noChangeShapeType="1"/>
            </p:cNvSpPr>
            <p:nvPr/>
          </p:nvSpPr>
          <p:spPr bwMode="auto">
            <a:xfrm>
              <a:off x="508" y="2836"/>
              <a:ext cx="107" cy="1"/>
            </a:xfrm>
            <a:prstGeom prst="straightConnector1">
              <a:avLst/>
            </a:prstGeom>
            <a:noFill/>
            <a:ln w="25400">
              <a:solidFill>
                <a:srgbClr val="000000"/>
              </a:solidFill>
              <a:round/>
              <a:headEnd/>
              <a:tailEnd/>
            </a:ln>
          </p:spPr>
          <p:txBody>
            <a:bodyPr/>
            <a:lstStyle/>
            <a:p>
              <a:endParaRPr lang="cs-CZ"/>
            </a:p>
          </p:txBody>
        </p:sp>
        <p:sp>
          <p:nvSpPr>
            <p:cNvPr id="11" name="AutoShape 14">
              <a:extLst>
                <a:ext uri="{FF2B5EF4-FFF2-40B4-BE49-F238E27FC236}">
                  <a16:creationId xmlns:a16="http://schemas.microsoft.com/office/drawing/2014/main" id="{A857E969-9E9C-C493-F477-4D8B7E009DF5}"/>
                </a:ext>
              </a:extLst>
            </p:cNvPr>
            <p:cNvSpPr>
              <a:spLocks noChangeShapeType="1"/>
            </p:cNvSpPr>
            <p:nvPr/>
          </p:nvSpPr>
          <p:spPr bwMode="auto">
            <a:xfrm>
              <a:off x="685" y="281"/>
              <a:ext cx="505" cy="1"/>
            </a:xfrm>
            <a:prstGeom prst="straightConnector1">
              <a:avLst/>
            </a:prstGeom>
            <a:noFill/>
            <a:ln w="19050" cap="rnd">
              <a:solidFill>
                <a:srgbClr val="000000"/>
              </a:solidFill>
              <a:prstDash val="sysDot"/>
              <a:round/>
              <a:headEnd/>
              <a:tailEnd/>
            </a:ln>
          </p:spPr>
          <p:txBody>
            <a:bodyPr/>
            <a:lstStyle/>
            <a:p>
              <a:endParaRPr lang="cs-CZ"/>
            </a:p>
          </p:txBody>
        </p:sp>
        <p:sp>
          <p:nvSpPr>
            <p:cNvPr id="12" name="AutoShape 13">
              <a:extLst>
                <a:ext uri="{FF2B5EF4-FFF2-40B4-BE49-F238E27FC236}">
                  <a16:creationId xmlns:a16="http://schemas.microsoft.com/office/drawing/2014/main" id="{FADE4C9A-2A2A-A3BB-DB74-AE6598091217}"/>
                </a:ext>
              </a:extLst>
            </p:cNvPr>
            <p:cNvSpPr>
              <a:spLocks noChangeShapeType="1"/>
            </p:cNvSpPr>
            <p:nvPr/>
          </p:nvSpPr>
          <p:spPr bwMode="auto">
            <a:xfrm>
              <a:off x="685" y="2836"/>
              <a:ext cx="557" cy="1"/>
            </a:xfrm>
            <a:prstGeom prst="straightConnector1">
              <a:avLst/>
            </a:prstGeom>
            <a:noFill/>
            <a:ln w="19050" cap="rnd">
              <a:solidFill>
                <a:srgbClr val="000000"/>
              </a:solidFill>
              <a:prstDash val="sysDot"/>
              <a:round/>
              <a:headEnd/>
              <a:tailEnd/>
            </a:ln>
          </p:spPr>
          <p:txBody>
            <a:bodyPr/>
            <a:lstStyle/>
            <a:p>
              <a:endParaRPr lang="cs-CZ"/>
            </a:p>
          </p:txBody>
        </p:sp>
        <p:sp>
          <p:nvSpPr>
            <p:cNvPr id="13" name="AutoShape 12">
              <a:extLst>
                <a:ext uri="{FF2B5EF4-FFF2-40B4-BE49-F238E27FC236}">
                  <a16:creationId xmlns:a16="http://schemas.microsoft.com/office/drawing/2014/main" id="{2E2257A7-6499-DDCC-2720-B0FB3DCC785B}"/>
                </a:ext>
              </a:extLst>
            </p:cNvPr>
            <p:cNvSpPr>
              <a:spLocks noChangeShapeType="1"/>
            </p:cNvSpPr>
            <p:nvPr/>
          </p:nvSpPr>
          <p:spPr bwMode="auto">
            <a:xfrm>
              <a:off x="934" y="2370"/>
              <a:ext cx="256" cy="1"/>
            </a:xfrm>
            <a:prstGeom prst="straightConnector1">
              <a:avLst/>
            </a:prstGeom>
            <a:noFill/>
            <a:ln w="19050" cap="rnd">
              <a:solidFill>
                <a:srgbClr val="000000"/>
              </a:solidFill>
              <a:prstDash val="sysDot"/>
              <a:round/>
              <a:headEnd/>
              <a:tailEnd/>
            </a:ln>
          </p:spPr>
          <p:txBody>
            <a:bodyPr/>
            <a:lstStyle/>
            <a:p>
              <a:endParaRPr lang="cs-CZ"/>
            </a:p>
          </p:txBody>
        </p:sp>
        <p:sp>
          <p:nvSpPr>
            <p:cNvPr id="14" name="AutoShape 11">
              <a:extLst>
                <a:ext uri="{FF2B5EF4-FFF2-40B4-BE49-F238E27FC236}">
                  <a16:creationId xmlns:a16="http://schemas.microsoft.com/office/drawing/2014/main" id="{E5B52D5E-6F02-2DC3-3C9C-3E33A91984F3}"/>
                </a:ext>
              </a:extLst>
            </p:cNvPr>
            <p:cNvSpPr>
              <a:spLocks noChangeShapeType="1"/>
            </p:cNvSpPr>
            <p:nvPr/>
          </p:nvSpPr>
          <p:spPr bwMode="auto">
            <a:xfrm>
              <a:off x="934" y="1559"/>
              <a:ext cx="256" cy="1"/>
            </a:xfrm>
            <a:prstGeom prst="straightConnector1">
              <a:avLst/>
            </a:prstGeom>
            <a:noFill/>
            <a:ln w="19050" cap="rnd">
              <a:solidFill>
                <a:srgbClr val="000000"/>
              </a:solidFill>
              <a:prstDash val="sysDot"/>
              <a:round/>
              <a:headEnd/>
              <a:tailEnd/>
            </a:ln>
          </p:spPr>
          <p:txBody>
            <a:bodyPr/>
            <a:lstStyle/>
            <a:p>
              <a:endParaRPr lang="cs-CZ"/>
            </a:p>
          </p:txBody>
        </p:sp>
        <p:sp>
          <p:nvSpPr>
            <p:cNvPr id="15" name="AutoShape 10">
              <a:extLst>
                <a:ext uri="{FF2B5EF4-FFF2-40B4-BE49-F238E27FC236}">
                  <a16:creationId xmlns:a16="http://schemas.microsoft.com/office/drawing/2014/main" id="{D142B974-F750-18EF-E035-7EE66EB0ADCD}"/>
                </a:ext>
              </a:extLst>
            </p:cNvPr>
            <p:cNvSpPr>
              <a:spLocks noChangeShapeType="1"/>
            </p:cNvSpPr>
            <p:nvPr/>
          </p:nvSpPr>
          <p:spPr bwMode="auto">
            <a:xfrm>
              <a:off x="934" y="748"/>
              <a:ext cx="256" cy="1"/>
            </a:xfrm>
            <a:prstGeom prst="straightConnector1">
              <a:avLst/>
            </a:prstGeom>
            <a:noFill/>
            <a:ln w="19050" cap="rnd">
              <a:solidFill>
                <a:srgbClr val="000000"/>
              </a:solidFill>
              <a:prstDash val="sysDot"/>
              <a:round/>
              <a:headEnd/>
              <a:tailEnd/>
            </a:ln>
          </p:spPr>
          <p:txBody>
            <a:bodyPr/>
            <a:lstStyle/>
            <a:p>
              <a:endParaRPr lang="cs-CZ"/>
            </a:p>
          </p:txBody>
        </p:sp>
        <p:sp>
          <p:nvSpPr>
            <p:cNvPr id="16" name="Text Box 9">
              <a:extLst>
                <a:ext uri="{FF2B5EF4-FFF2-40B4-BE49-F238E27FC236}">
                  <a16:creationId xmlns:a16="http://schemas.microsoft.com/office/drawing/2014/main" id="{8B2114CC-0F0D-AD1A-E555-33D7382689AE}"/>
                </a:ext>
              </a:extLst>
            </p:cNvPr>
            <p:cNvSpPr txBox="1">
              <a:spLocks noChangeArrowheads="1"/>
            </p:cNvSpPr>
            <p:nvPr/>
          </p:nvSpPr>
          <p:spPr bwMode="auto">
            <a:xfrm>
              <a:off x="1088" y="24"/>
              <a:ext cx="1181" cy="351"/>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9. decil</a:t>
              </a:r>
            </a:p>
          </p:txBody>
        </p:sp>
        <p:sp>
          <p:nvSpPr>
            <p:cNvPr id="17" name="Text Box 8">
              <a:extLst>
                <a:ext uri="{FF2B5EF4-FFF2-40B4-BE49-F238E27FC236}">
                  <a16:creationId xmlns:a16="http://schemas.microsoft.com/office/drawing/2014/main" id="{1121F0AF-CE10-3556-35F6-927F526C4CDF}"/>
                </a:ext>
              </a:extLst>
            </p:cNvPr>
            <p:cNvSpPr txBox="1">
              <a:spLocks noChangeArrowheads="1"/>
            </p:cNvSpPr>
            <p:nvPr/>
          </p:nvSpPr>
          <p:spPr bwMode="auto">
            <a:xfrm>
              <a:off x="1101" y="1315"/>
              <a:ext cx="1146" cy="493"/>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medián</a:t>
              </a:r>
            </a:p>
          </p:txBody>
        </p:sp>
        <p:sp>
          <p:nvSpPr>
            <p:cNvPr id="18" name="Text Box 7">
              <a:extLst>
                <a:ext uri="{FF2B5EF4-FFF2-40B4-BE49-F238E27FC236}">
                  <a16:creationId xmlns:a16="http://schemas.microsoft.com/office/drawing/2014/main" id="{1530F888-41A7-1E0F-CA8D-583B3AAE60E5}"/>
                </a:ext>
              </a:extLst>
            </p:cNvPr>
            <p:cNvSpPr txBox="1">
              <a:spLocks noChangeArrowheads="1"/>
            </p:cNvSpPr>
            <p:nvPr/>
          </p:nvSpPr>
          <p:spPr bwMode="auto">
            <a:xfrm>
              <a:off x="1099" y="467"/>
              <a:ext cx="1244" cy="418"/>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3. kvartil</a:t>
              </a:r>
            </a:p>
          </p:txBody>
        </p:sp>
        <p:sp>
          <p:nvSpPr>
            <p:cNvPr id="19" name="Text Box 6">
              <a:extLst>
                <a:ext uri="{FF2B5EF4-FFF2-40B4-BE49-F238E27FC236}">
                  <a16:creationId xmlns:a16="http://schemas.microsoft.com/office/drawing/2014/main" id="{82575B79-D2ED-2F93-596E-D59DBB64DB13}"/>
                </a:ext>
              </a:extLst>
            </p:cNvPr>
            <p:cNvSpPr txBox="1">
              <a:spLocks noChangeArrowheads="1"/>
            </p:cNvSpPr>
            <p:nvPr/>
          </p:nvSpPr>
          <p:spPr bwMode="auto">
            <a:xfrm>
              <a:off x="1090" y="2105"/>
              <a:ext cx="1266" cy="344"/>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1. kvartil</a:t>
              </a:r>
            </a:p>
          </p:txBody>
        </p:sp>
        <p:sp>
          <p:nvSpPr>
            <p:cNvPr id="20" name="Text Box 5">
              <a:extLst>
                <a:ext uri="{FF2B5EF4-FFF2-40B4-BE49-F238E27FC236}">
                  <a16:creationId xmlns:a16="http://schemas.microsoft.com/office/drawing/2014/main" id="{EE0FBC52-28DA-3E40-14D4-B66759C84F05}"/>
                </a:ext>
              </a:extLst>
            </p:cNvPr>
            <p:cNvSpPr txBox="1">
              <a:spLocks noChangeArrowheads="1"/>
            </p:cNvSpPr>
            <p:nvPr/>
          </p:nvSpPr>
          <p:spPr bwMode="auto">
            <a:xfrm>
              <a:off x="1081" y="2555"/>
              <a:ext cx="1146" cy="467"/>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1. decil</a:t>
              </a:r>
            </a:p>
          </p:txBody>
        </p:sp>
        <p:sp>
          <p:nvSpPr>
            <p:cNvPr id="21" name="Rectangle 4">
              <a:extLst>
                <a:ext uri="{FF2B5EF4-FFF2-40B4-BE49-F238E27FC236}">
                  <a16:creationId xmlns:a16="http://schemas.microsoft.com/office/drawing/2014/main" id="{2F685FAB-9908-C592-ADB0-BC6E1E71E01B}"/>
                </a:ext>
              </a:extLst>
            </p:cNvPr>
            <p:cNvSpPr>
              <a:spLocks noChangeArrowheads="1"/>
            </p:cNvSpPr>
            <p:nvPr/>
          </p:nvSpPr>
          <p:spPr bwMode="auto">
            <a:xfrm>
              <a:off x="498" y="1064"/>
              <a:ext cx="117" cy="113"/>
            </a:xfrm>
            <a:prstGeom prst="rect">
              <a:avLst/>
            </a:prstGeom>
            <a:solidFill>
              <a:srgbClr val="C00000"/>
            </a:solidFill>
            <a:ln w="9525">
              <a:solidFill>
                <a:srgbClr val="000000"/>
              </a:solidFill>
              <a:miter lim="800000"/>
              <a:headEnd/>
              <a:tailEnd/>
            </a:ln>
            <a:scene3d>
              <a:camera prst="orthographicFront"/>
              <a:lightRig rig="threePt" dir="t"/>
            </a:scene3d>
            <a:sp3d>
              <a:bevelT/>
              <a:bevelB/>
            </a:sp3d>
          </p:spPr>
          <p:txBody>
            <a:bodyPr/>
            <a:lstStyle/>
            <a:p>
              <a:endParaRPr lang="cs-CZ"/>
            </a:p>
          </p:txBody>
        </p:sp>
        <p:sp>
          <p:nvSpPr>
            <p:cNvPr id="22" name="AutoShape 3">
              <a:extLst>
                <a:ext uri="{FF2B5EF4-FFF2-40B4-BE49-F238E27FC236}">
                  <a16:creationId xmlns:a16="http://schemas.microsoft.com/office/drawing/2014/main" id="{F3042F1E-B8A3-B634-E4C7-6CB7895EA0E0}"/>
                </a:ext>
              </a:extLst>
            </p:cNvPr>
            <p:cNvSpPr>
              <a:spLocks noChangeShapeType="1"/>
            </p:cNvSpPr>
            <p:nvPr/>
          </p:nvSpPr>
          <p:spPr bwMode="auto">
            <a:xfrm>
              <a:off x="686" y="1119"/>
              <a:ext cx="504" cy="2"/>
            </a:xfrm>
            <a:prstGeom prst="straightConnector1">
              <a:avLst/>
            </a:prstGeom>
            <a:noFill/>
            <a:ln w="19050" cap="rnd">
              <a:solidFill>
                <a:srgbClr val="000000"/>
              </a:solidFill>
              <a:prstDash val="sysDot"/>
              <a:round/>
              <a:headEnd/>
              <a:tailEnd/>
            </a:ln>
          </p:spPr>
          <p:txBody>
            <a:bodyPr/>
            <a:lstStyle/>
            <a:p>
              <a:endParaRPr lang="cs-CZ"/>
            </a:p>
          </p:txBody>
        </p:sp>
        <p:sp>
          <p:nvSpPr>
            <p:cNvPr id="23" name="Text Box 2">
              <a:extLst>
                <a:ext uri="{FF2B5EF4-FFF2-40B4-BE49-F238E27FC236}">
                  <a16:creationId xmlns:a16="http://schemas.microsoft.com/office/drawing/2014/main" id="{5EA9CD67-09DC-B8B6-FB3D-7137E6A293F2}"/>
                </a:ext>
              </a:extLst>
            </p:cNvPr>
            <p:cNvSpPr txBox="1">
              <a:spLocks noChangeArrowheads="1"/>
            </p:cNvSpPr>
            <p:nvPr/>
          </p:nvSpPr>
          <p:spPr bwMode="auto">
            <a:xfrm>
              <a:off x="1086" y="848"/>
              <a:ext cx="1178" cy="357"/>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průměr</a:t>
              </a:r>
            </a:p>
          </p:txBody>
        </p:sp>
      </p:grpSp>
    </p:spTree>
    <p:extLst>
      <p:ext uri="{BB962C8B-B14F-4D97-AF65-F5344CB8AC3E}">
        <p14:creationId xmlns:p14="http://schemas.microsoft.com/office/powerpoint/2010/main" val="60401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EDFF8-E5F2-D47E-8013-6C13388CCFE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8C50827-3B4F-6FA3-5D25-D4E6E764639D}"/>
              </a:ext>
            </a:extLst>
          </p:cNvPr>
          <p:cNvSpPr>
            <a:spLocks noGrp="1"/>
          </p:cNvSpPr>
          <p:nvPr>
            <p:ph type="title"/>
          </p:nvPr>
        </p:nvSpPr>
        <p:spPr/>
        <p:txBody>
          <a:bodyPr/>
          <a:lstStyle/>
          <a:p>
            <a:r>
              <a:rPr lang="cs-CZ" dirty="0"/>
              <a:t>Příspěvek na studenta</a:t>
            </a:r>
          </a:p>
        </p:txBody>
      </p:sp>
      <p:sp>
        <p:nvSpPr>
          <p:cNvPr id="3" name="Zástupný text 2">
            <a:extLst>
              <a:ext uri="{FF2B5EF4-FFF2-40B4-BE49-F238E27FC236}">
                <a16:creationId xmlns:a16="http://schemas.microsoft.com/office/drawing/2014/main" id="{D34280DB-CF29-F56E-0CF3-5789748C464E}"/>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1366652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6A6D7F-72A6-337C-9AFA-0ABFAE205B1C}"/>
              </a:ext>
            </a:extLst>
          </p:cNvPr>
          <p:cNvSpPr>
            <a:spLocks noGrp="1"/>
          </p:cNvSpPr>
          <p:nvPr>
            <p:ph type="title"/>
          </p:nvPr>
        </p:nvSpPr>
        <p:spPr/>
        <p:txBody>
          <a:bodyPr/>
          <a:lstStyle/>
          <a:p>
            <a:r>
              <a:rPr lang="cs-CZ" dirty="0">
                <a:solidFill>
                  <a:schemeClr val="accent5">
                    <a:lumMod val="75000"/>
                  </a:schemeClr>
                </a:solidFill>
              </a:rPr>
              <a:t>Dopis rektorů zaměřený na financování VŠ</a:t>
            </a:r>
          </a:p>
        </p:txBody>
      </p:sp>
      <p:sp>
        <p:nvSpPr>
          <p:cNvPr id="3" name="Zástupný obsah 2">
            <a:extLst>
              <a:ext uri="{FF2B5EF4-FFF2-40B4-BE49-F238E27FC236}">
                <a16:creationId xmlns:a16="http://schemas.microsoft.com/office/drawing/2014/main" id="{6E235367-5FE0-B438-9C34-BDEE59F9436C}"/>
              </a:ext>
            </a:extLst>
          </p:cNvPr>
          <p:cNvSpPr>
            <a:spLocks noGrp="1"/>
          </p:cNvSpPr>
          <p:nvPr>
            <p:ph idx="1"/>
          </p:nvPr>
        </p:nvSpPr>
        <p:spPr/>
        <p:txBody>
          <a:bodyPr>
            <a:normAutofit/>
          </a:bodyPr>
          <a:lstStyle/>
          <a:p>
            <a:r>
              <a:rPr lang="cs-CZ" sz="1800" b="1" kern="100" dirty="0">
                <a:effectLst/>
                <a:latin typeface="Aptos" panose="020B0004020202020204" pitchFamily="34" charset="0"/>
                <a:ea typeface="Aptos" panose="020B0004020202020204" pitchFamily="34" charset="0"/>
                <a:cs typeface="Times New Roman" panose="02020603050405020304" pitchFamily="18" charset="0"/>
              </a:rPr>
              <a:t>Fixace stavu ukazatele A</a:t>
            </a:r>
          </a:p>
          <a:p>
            <a:pPr lvl="1"/>
            <a:r>
              <a:rPr lang="cs-CZ" sz="1400" b="1" kern="100" dirty="0">
                <a:latin typeface="Aptos" panose="020B0004020202020204" pitchFamily="34" charset="0"/>
                <a:ea typeface="Aptos" panose="020B0004020202020204" pitchFamily="34" charset="0"/>
                <a:cs typeface="Times New Roman" panose="02020603050405020304" pitchFamily="18" charset="0"/>
              </a:rPr>
              <a:t>Průměrný normativ – KEN 1 – 51 073 Kč v roce 2024 </a:t>
            </a:r>
            <a:endParaRPr lang="cs-CZ" sz="1400" b="1"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cs-CZ" sz="1400" b="1" kern="100" dirty="0">
                <a:latin typeface="Aptos" panose="020B0004020202020204" pitchFamily="34" charset="0"/>
                <a:ea typeface="Aptos" panose="020B0004020202020204" pitchFamily="34" charset="0"/>
                <a:cs typeface="Times New Roman" panose="02020603050405020304" pitchFamily="18" charset="0"/>
              </a:rPr>
              <a:t>Rozdíl v „hypotetickém“ normativu napříč VVŠ (28 031 Kč – 52 690 Kč) </a:t>
            </a:r>
          </a:p>
          <a:p>
            <a:pPr lvl="1"/>
            <a:r>
              <a:rPr lang="cs-CZ" sz="1400" b="1" kern="100" dirty="0">
                <a:latin typeface="Aptos" panose="020B0004020202020204" pitchFamily="34" charset="0"/>
                <a:ea typeface="Aptos" panose="020B0004020202020204" pitchFamily="34" charset="0"/>
                <a:cs typeface="Times New Roman" panose="02020603050405020304" pitchFamily="18" charset="0"/>
              </a:rPr>
              <a:t>Tyto rozdíly se dále propisují do rozdělení dalších finančních prostředků (koheze, programové financování, OP) </a:t>
            </a:r>
          </a:p>
          <a:p>
            <a:pPr marL="914400" lvl="2" indent="0">
              <a:buNone/>
            </a:pPr>
            <a:endParaRPr lang="cs-CZ" sz="1000" b="1" kern="100" dirty="0">
              <a:effectLst/>
              <a:latin typeface="Aptos" panose="020B0004020202020204" pitchFamily="34" charset="0"/>
              <a:ea typeface="Aptos" panose="020B0004020202020204" pitchFamily="34" charset="0"/>
              <a:cs typeface="Times New Roman" panose="02020603050405020304" pitchFamily="18" charset="0"/>
            </a:endParaRPr>
          </a:p>
          <a:p>
            <a:r>
              <a:rPr lang="cs-CZ" sz="1800" b="1" kern="100" dirty="0">
                <a:effectLst/>
                <a:latin typeface="Aptos" panose="020B0004020202020204" pitchFamily="34" charset="0"/>
                <a:ea typeface="Aptos" panose="020B0004020202020204" pitchFamily="34" charset="0"/>
                <a:cs typeface="Times New Roman" panose="02020603050405020304" pitchFamily="18" charset="0"/>
              </a:rPr>
              <a:t>+3% (ukazatel A) má být použit stejně pro všechny segmenty 2, 3 a 4</a:t>
            </a:r>
          </a:p>
          <a:p>
            <a:pPr lvl="1"/>
            <a:r>
              <a:rPr lang="cs-CZ" sz="1400" kern="100" dirty="0">
                <a:effectLst/>
                <a:latin typeface="Aptos" panose="020B0004020202020204" pitchFamily="34" charset="0"/>
                <a:ea typeface="Aptos" panose="020B0004020202020204" pitchFamily="34" charset="0"/>
                <a:cs typeface="Times New Roman" panose="02020603050405020304" pitchFamily="18" charset="0"/>
              </a:rPr>
              <a:t>Segmentace byla vytvořena výhradně ve vztahu k ukazateli K a nikdy k ukazateli A (viz Pravidla) </a:t>
            </a:r>
          </a:p>
          <a:p>
            <a:pPr lvl="1"/>
            <a:r>
              <a:rPr lang="cs-CZ" sz="1400" kern="100" dirty="0">
                <a:effectLst/>
                <a:latin typeface="Aptos" panose="020B0004020202020204" pitchFamily="34" charset="0"/>
                <a:ea typeface="Aptos" panose="020B0004020202020204" pitchFamily="34" charset="0"/>
                <a:cs typeface="Times New Roman" panose="02020603050405020304" pitchFamily="18" charset="0"/>
              </a:rPr>
              <a:t>Dojde k rozmrazení pravidel na straně počtu studentů a ne na straně financí </a:t>
            </a:r>
          </a:p>
          <a:p>
            <a:r>
              <a:rPr lang="cs-CZ" sz="1800" b="1" kern="100" dirty="0">
                <a:latin typeface="Aptos" panose="020B0004020202020204" pitchFamily="34" charset="0"/>
                <a:ea typeface="Aptos" panose="020B0004020202020204" pitchFamily="34" charset="0"/>
                <a:cs typeface="Times New Roman" panose="02020603050405020304" pitchFamily="18" charset="0"/>
              </a:rPr>
              <a:t> R</a:t>
            </a:r>
            <a:r>
              <a:rPr lang="cs-CZ" sz="1800" b="1" kern="100" dirty="0">
                <a:effectLst/>
                <a:latin typeface="Aptos" panose="020B0004020202020204" pitchFamily="34" charset="0"/>
                <a:ea typeface="Aptos" panose="020B0004020202020204" pitchFamily="34" charset="0"/>
                <a:cs typeface="Times New Roman" panose="02020603050405020304" pitchFamily="18" charset="0"/>
              </a:rPr>
              <a:t>eferenční bod pro +3% (ukazatel A), resp. +7% (ukazatel R)</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cs-CZ" sz="1400" kern="100" dirty="0">
                <a:latin typeface="Aptos" panose="020B0004020202020204" pitchFamily="34" charset="0"/>
                <a:cs typeface="Times New Roman" panose="02020603050405020304" pitchFamily="18" charset="0"/>
              </a:rPr>
              <a:t>nahradit výchozí hodnotu (stav počtu zapsaných ke studiu pro rok 2024/5), tříletým průměrem stejného ukazatele, aby byla eliminována nahodilost způsobená mimořádnými situacemi </a:t>
            </a:r>
          </a:p>
          <a:p>
            <a:endParaRPr lang="cs-CZ" dirty="0"/>
          </a:p>
        </p:txBody>
      </p:sp>
      <p:graphicFrame>
        <p:nvGraphicFramePr>
          <p:cNvPr id="4" name="Tabulka 3">
            <a:extLst>
              <a:ext uri="{FF2B5EF4-FFF2-40B4-BE49-F238E27FC236}">
                <a16:creationId xmlns:a16="http://schemas.microsoft.com/office/drawing/2014/main" id="{D68047BC-6A62-D498-E7E7-AF4C8D40A2E1}"/>
              </a:ext>
            </a:extLst>
          </p:cNvPr>
          <p:cNvGraphicFramePr>
            <a:graphicFrameLocks noGrp="1"/>
          </p:cNvGraphicFramePr>
          <p:nvPr/>
        </p:nvGraphicFramePr>
        <p:xfrm>
          <a:off x="231111" y="5214620"/>
          <a:ext cx="11565654" cy="1097280"/>
        </p:xfrm>
        <a:graphic>
          <a:graphicData uri="http://schemas.openxmlformats.org/drawingml/2006/table">
            <a:tbl>
              <a:tblPr firstRow="1" bandRow="1">
                <a:tableStyleId>{5C22544A-7EE6-4342-B048-85BDC9FD1C3A}</a:tableStyleId>
              </a:tblPr>
              <a:tblGrid>
                <a:gridCol w="5782827">
                  <a:extLst>
                    <a:ext uri="{9D8B030D-6E8A-4147-A177-3AD203B41FA5}">
                      <a16:colId xmlns:a16="http://schemas.microsoft.com/office/drawing/2014/main" val="636223267"/>
                    </a:ext>
                  </a:extLst>
                </a:gridCol>
                <a:gridCol w="5782827">
                  <a:extLst>
                    <a:ext uri="{9D8B030D-6E8A-4147-A177-3AD203B41FA5}">
                      <a16:colId xmlns:a16="http://schemas.microsoft.com/office/drawing/2014/main" val="2141048378"/>
                    </a:ext>
                  </a:extLst>
                </a:gridCol>
              </a:tblGrid>
              <a:tr h="370840">
                <a:tc>
                  <a:txBody>
                    <a:bodyPr/>
                    <a:lstStyle/>
                    <a:p>
                      <a:pPr marL="285750" indent="-285750">
                        <a:buFont typeface="Arial" panose="020B0604020202020204" pitchFamily="34" charset="0"/>
                        <a:buChar char="•"/>
                      </a:pPr>
                      <a:r>
                        <a:rPr lang="cs-CZ" sz="1100" dirty="0">
                          <a:solidFill>
                            <a:schemeClr val="tx1"/>
                          </a:solidFill>
                        </a:rPr>
                        <a:t>doc. Mgr. Petr Kopecký, Ph.D. (rektor Ostravské univerzity)</a:t>
                      </a:r>
                    </a:p>
                    <a:p>
                      <a:pPr marL="285750" indent="-285750">
                        <a:buFont typeface="Arial" panose="020B0604020202020204" pitchFamily="34" charset="0"/>
                        <a:buChar char="•"/>
                      </a:pPr>
                      <a:r>
                        <a:rPr lang="cs-CZ" sz="1100" dirty="0">
                          <a:solidFill>
                            <a:schemeClr val="tx1"/>
                          </a:solidFill>
                        </a:rPr>
                        <a:t>prof. RNDr. Miroslav Lávička, Ph.D. (rektor Západočeské univerzity v Plzni)</a:t>
                      </a:r>
                    </a:p>
                    <a:p>
                      <a:pPr marL="285750" indent="-285750">
                        <a:buFont typeface="Arial" panose="020B0604020202020204" pitchFamily="34" charset="0"/>
                        <a:buChar char="•"/>
                      </a:pPr>
                      <a:r>
                        <a:rPr lang="cs-CZ" sz="1100" dirty="0">
                          <a:solidFill>
                            <a:schemeClr val="tx1"/>
                          </a:solidFill>
                        </a:rPr>
                        <a:t>doc. RNDr. Jan Kříž, Ph.D. (rektor Univerzity Hradec Králové)</a:t>
                      </a:r>
                    </a:p>
                    <a:p>
                      <a:pPr marL="285750" indent="-285750">
                        <a:buFont typeface="Arial" panose="020B0604020202020204" pitchFamily="34" charset="0"/>
                        <a:buChar char="•"/>
                      </a:pPr>
                      <a:r>
                        <a:rPr lang="cs-CZ" sz="1100" dirty="0">
                          <a:solidFill>
                            <a:schemeClr val="tx1"/>
                          </a:solidFill>
                        </a:rPr>
                        <a:t>doc. Ing. Zdeněk Horák, Ph.D. (rektor Vysoké školy polytechnické Jihlava)</a:t>
                      </a:r>
                    </a:p>
                    <a:p>
                      <a:pPr marL="285750" indent="-285750">
                        <a:buFont typeface="Arial" panose="020B0604020202020204" pitchFamily="34" charset="0"/>
                        <a:buChar char="•"/>
                      </a:pPr>
                      <a:r>
                        <a:rPr lang="cs-CZ" sz="1100" dirty="0">
                          <a:solidFill>
                            <a:schemeClr val="tx1"/>
                          </a:solidFill>
                        </a:rPr>
                        <a:t>doc. Mgr. Tomáš </a:t>
                      </a:r>
                      <a:r>
                        <a:rPr lang="cs-CZ" sz="1100" dirty="0" err="1">
                          <a:solidFill>
                            <a:schemeClr val="tx1"/>
                          </a:solidFill>
                        </a:rPr>
                        <a:t>Gongol</a:t>
                      </a:r>
                      <a:r>
                        <a:rPr lang="cs-CZ" sz="1100" dirty="0">
                          <a:solidFill>
                            <a:schemeClr val="tx1"/>
                          </a:solidFill>
                        </a:rPr>
                        <a:t>, Ph.D. (rektor Slezské univerzity v Opavě)</a:t>
                      </a:r>
                    </a:p>
                    <a:p>
                      <a:endParaRPr lang="cs-CZ" sz="1100" dirty="0">
                        <a:solidFill>
                          <a:schemeClr val="tx1"/>
                        </a:solidFill>
                      </a:endParaRPr>
                    </a:p>
                  </a:txBody>
                  <a:tcPr>
                    <a:noFill/>
                  </a:tcPr>
                </a:tc>
                <a:tc>
                  <a:txBody>
                    <a:bodyPr/>
                    <a:lstStyle/>
                    <a:p>
                      <a:pPr marL="285750" indent="-285750">
                        <a:buFont typeface="Arial" panose="020B0604020202020204" pitchFamily="34" charset="0"/>
                        <a:buChar char="•"/>
                      </a:pPr>
                      <a:r>
                        <a:rPr lang="cs-CZ" sz="1100" dirty="0">
                          <a:solidFill>
                            <a:schemeClr val="tx1"/>
                          </a:solidFill>
                        </a:rPr>
                        <a:t>prof. Mgr. Milan Adámek, Ph.D. (rektor Univerzity Tomáše Bati ve Zlíně)</a:t>
                      </a:r>
                    </a:p>
                    <a:p>
                      <a:pPr marL="285750" indent="-285750">
                        <a:buFont typeface="Arial" panose="020B0604020202020204" pitchFamily="34" charset="0"/>
                        <a:buChar char="•"/>
                      </a:pPr>
                      <a:r>
                        <a:rPr lang="cs-CZ" sz="1100" dirty="0">
                          <a:solidFill>
                            <a:schemeClr val="tx1"/>
                          </a:solidFill>
                        </a:rPr>
                        <a:t>prof. Dr. Ing. Jan Mareš (rektor Mendelovy univerzity v Brně)</a:t>
                      </a:r>
                    </a:p>
                    <a:p>
                      <a:pPr marL="285750" indent="-285750">
                        <a:buFont typeface="Arial" panose="020B0604020202020204" pitchFamily="34" charset="0"/>
                        <a:buChar char="•"/>
                      </a:pPr>
                      <a:r>
                        <a:rPr lang="cs-CZ" sz="1100" dirty="0">
                          <a:solidFill>
                            <a:schemeClr val="tx1"/>
                          </a:solidFill>
                        </a:rPr>
                        <a:t>prof. Ing. Petr Sklenička, CSc. (rektor České zemědělské univerzity) </a:t>
                      </a:r>
                    </a:p>
                    <a:p>
                      <a:pPr marL="285750" indent="-285750">
                        <a:buFont typeface="Arial" panose="020B0604020202020204" pitchFamily="34" charset="0"/>
                        <a:buChar char="•"/>
                      </a:pPr>
                      <a:r>
                        <a:rPr lang="cs-CZ" sz="1100" dirty="0">
                          <a:solidFill>
                            <a:schemeClr val="tx1"/>
                          </a:solidFill>
                        </a:rPr>
                        <a:t>doc. RNDr. Jaroslav Koutský, Ph.D. (rektor Univerzity Jana Evangelisty Purkyně v Ústí nad Labem)</a:t>
                      </a:r>
                    </a:p>
                    <a:p>
                      <a:endParaRPr lang="cs-CZ" sz="1100" dirty="0">
                        <a:solidFill>
                          <a:schemeClr val="tx1"/>
                        </a:solidFill>
                      </a:endParaRPr>
                    </a:p>
                  </a:txBody>
                  <a:tcPr>
                    <a:noFill/>
                  </a:tcPr>
                </a:tc>
                <a:extLst>
                  <a:ext uri="{0D108BD9-81ED-4DB2-BD59-A6C34878D82A}">
                    <a16:rowId xmlns:a16="http://schemas.microsoft.com/office/drawing/2014/main" val="1177977942"/>
                  </a:ext>
                </a:extLst>
              </a:tr>
            </a:tbl>
          </a:graphicData>
        </a:graphic>
      </p:graphicFrame>
    </p:spTree>
    <p:extLst>
      <p:ext uri="{BB962C8B-B14F-4D97-AF65-F5344CB8AC3E}">
        <p14:creationId xmlns:p14="http://schemas.microsoft.com/office/powerpoint/2010/main" val="1369281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 1">
            <a:extLst>
              <a:ext uri="{FF2B5EF4-FFF2-40B4-BE49-F238E27FC236}">
                <a16:creationId xmlns:a16="http://schemas.microsoft.com/office/drawing/2014/main" id="{1A511880-DF1F-4D26-8B96-7CF6AA8F284A}"/>
              </a:ext>
            </a:extLst>
          </p:cNvPr>
          <p:cNvGraphicFramePr/>
          <p:nvPr>
            <p:extLst>
              <p:ext uri="{D42A27DB-BD31-4B8C-83A1-F6EECF244321}">
                <p14:modId xmlns:p14="http://schemas.microsoft.com/office/powerpoint/2010/main" val="3413453320"/>
              </p:ext>
            </p:extLst>
          </p:nvPr>
        </p:nvGraphicFramePr>
        <p:xfrm>
          <a:off x="550719" y="332509"/>
          <a:ext cx="11242964" cy="63800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1280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33E57E8-A22F-5480-8063-5011D1789617}"/>
              </a:ext>
            </a:extLst>
          </p:cNvPr>
          <p:cNvSpPr>
            <a:spLocks noGrp="1"/>
          </p:cNvSpPr>
          <p:nvPr>
            <p:ph type="ctrTitle"/>
          </p:nvPr>
        </p:nvSpPr>
        <p:spPr/>
        <p:txBody>
          <a:bodyPr/>
          <a:lstStyle/>
          <a:p>
            <a:r>
              <a:rPr lang="cs-CZ" dirty="0"/>
              <a:t>Kontraktové financování</a:t>
            </a:r>
          </a:p>
        </p:txBody>
      </p:sp>
      <p:sp>
        <p:nvSpPr>
          <p:cNvPr id="5" name="Podnadpis 4">
            <a:extLst>
              <a:ext uri="{FF2B5EF4-FFF2-40B4-BE49-F238E27FC236}">
                <a16:creationId xmlns:a16="http://schemas.microsoft.com/office/drawing/2014/main" id="{B3A122E1-0F34-6008-106C-B3D35F9CF638}"/>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372994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B486EEE7-4BDE-430A-9BA4-BF6ABF662FA6}"/>
              </a:ext>
            </a:extLst>
          </p:cNvPr>
          <p:cNvSpPr>
            <a:spLocks noGrp="1"/>
          </p:cNvSpPr>
          <p:nvPr>
            <p:ph idx="1"/>
          </p:nvPr>
        </p:nvSpPr>
        <p:spPr>
          <a:xfrm>
            <a:off x="106326" y="466342"/>
            <a:ext cx="11564058" cy="5614247"/>
          </a:xfrm>
        </p:spPr>
        <p:txBody>
          <a:bodyPr vert="horz" lIns="0" tIns="0" rIns="0" bIns="0" rtlCol="0" anchor="t">
            <a:noAutofit/>
          </a:bodyPr>
          <a:lstStyle/>
          <a:p>
            <a:pPr marL="108000" indent="0">
              <a:spcAft>
                <a:spcPts val="600"/>
              </a:spcAft>
              <a:buNone/>
            </a:pPr>
            <a:r>
              <a:rPr lang="cs-CZ" b="1" dirty="0">
                <a:solidFill>
                  <a:schemeClr val="accent5">
                    <a:lumMod val="75000"/>
                  </a:schemeClr>
                </a:solidFill>
              </a:rPr>
              <a:t>Ověření </a:t>
            </a:r>
          </a:p>
          <a:p>
            <a:pPr marL="108000" indent="0">
              <a:spcAft>
                <a:spcPts val="600"/>
              </a:spcAft>
              <a:buNone/>
            </a:pPr>
            <a:r>
              <a:rPr lang="cs-CZ" b="1" dirty="0">
                <a:solidFill>
                  <a:schemeClr val="accent5">
                    <a:lumMod val="75000"/>
                  </a:schemeClr>
                </a:solidFill>
              </a:rPr>
              <a:t>výkonů </a:t>
            </a:r>
          </a:p>
          <a:p>
            <a:pPr marL="108000" indent="0">
              <a:spcAft>
                <a:spcPts val="600"/>
              </a:spcAft>
              <a:buNone/>
            </a:pPr>
            <a:r>
              <a:rPr lang="cs-CZ" b="1" dirty="0">
                <a:solidFill>
                  <a:schemeClr val="accent5">
                    <a:lumMod val="75000"/>
                  </a:schemeClr>
                </a:solidFill>
              </a:rPr>
              <a:t>pro </a:t>
            </a:r>
          </a:p>
          <a:p>
            <a:pPr marL="108000" indent="0">
              <a:spcAft>
                <a:spcPts val="600"/>
              </a:spcAft>
              <a:buNone/>
            </a:pPr>
            <a:r>
              <a:rPr lang="cs-CZ" b="1" dirty="0">
                <a:solidFill>
                  <a:schemeClr val="accent5">
                    <a:lumMod val="75000"/>
                  </a:schemeClr>
                </a:solidFill>
              </a:rPr>
              <a:t>poskytnutí </a:t>
            </a:r>
          </a:p>
          <a:p>
            <a:pPr marL="108000" indent="0">
              <a:spcAft>
                <a:spcPts val="600"/>
              </a:spcAft>
              <a:buNone/>
            </a:pPr>
            <a:r>
              <a:rPr lang="cs-CZ" b="1" dirty="0">
                <a:solidFill>
                  <a:schemeClr val="accent5">
                    <a:lumMod val="75000"/>
                  </a:schemeClr>
                </a:solidFill>
              </a:rPr>
              <a:t>prostředků </a:t>
            </a:r>
          </a:p>
          <a:p>
            <a:pPr marL="108000" indent="0">
              <a:spcAft>
                <a:spcPts val="600"/>
              </a:spcAft>
              <a:buNone/>
            </a:pPr>
            <a:r>
              <a:rPr lang="cs-CZ" b="1" dirty="0">
                <a:solidFill>
                  <a:schemeClr val="accent5">
                    <a:lumMod val="75000"/>
                  </a:schemeClr>
                </a:solidFill>
              </a:rPr>
              <a:t>fixní části </a:t>
            </a:r>
          </a:p>
          <a:p>
            <a:pPr marL="108000" indent="0">
              <a:spcAft>
                <a:spcPts val="600"/>
              </a:spcAft>
              <a:buNone/>
            </a:pPr>
            <a:r>
              <a:rPr lang="cs-CZ" b="1" dirty="0">
                <a:solidFill>
                  <a:schemeClr val="accent5">
                    <a:lumMod val="75000"/>
                  </a:schemeClr>
                </a:solidFill>
              </a:rPr>
              <a:t>RO I</a:t>
            </a:r>
            <a:br>
              <a:rPr lang="cs-CZ" b="1" dirty="0">
                <a:solidFill>
                  <a:schemeClr val="accent5">
                    <a:lumMod val="75000"/>
                  </a:schemeClr>
                </a:solidFill>
              </a:rPr>
            </a:br>
            <a:endParaRPr lang="cs-CZ" sz="2000" dirty="0">
              <a:solidFill>
                <a:schemeClr val="accent5">
                  <a:lumMod val="75000"/>
                </a:schemeClr>
              </a:solidFill>
            </a:endParaRPr>
          </a:p>
          <a:p>
            <a:pPr marL="107950" indent="0" algn="just">
              <a:spcAft>
                <a:spcPts val="600"/>
              </a:spcAft>
              <a:buNone/>
            </a:pPr>
            <a:endParaRPr lang="cs-CZ" dirty="0"/>
          </a:p>
        </p:txBody>
      </p:sp>
      <p:graphicFrame>
        <p:nvGraphicFramePr>
          <p:cNvPr id="5" name="Tabulka 4">
            <a:extLst>
              <a:ext uri="{FF2B5EF4-FFF2-40B4-BE49-F238E27FC236}">
                <a16:creationId xmlns:a16="http://schemas.microsoft.com/office/drawing/2014/main" id="{C232BA69-2539-23DA-91A5-47B6C230C25F}"/>
              </a:ext>
            </a:extLst>
          </p:cNvPr>
          <p:cNvGraphicFramePr>
            <a:graphicFrameLocks noGrp="1"/>
          </p:cNvGraphicFramePr>
          <p:nvPr>
            <p:extLst>
              <p:ext uri="{D42A27DB-BD31-4B8C-83A1-F6EECF244321}">
                <p14:modId xmlns:p14="http://schemas.microsoft.com/office/powerpoint/2010/main" val="1047962952"/>
              </p:ext>
            </p:extLst>
          </p:nvPr>
        </p:nvGraphicFramePr>
        <p:xfrm>
          <a:off x="2120202" y="103584"/>
          <a:ext cx="10305741" cy="6149240"/>
        </p:xfrm>
        <a:graphic>
          <a:graphicData uri="http://schemas.openxmlformats.org/drawingml/2006/table">
            <a:tbl>
              <a:tblPr/>
              <a:tblGrid>
                <a:gridCol w="458263">
                  <a:extLst>
                    <a:ext uri="{9D8B030D-6E8A-4147-A177-3AD203B41FA5}">
                      <a16:colId xmlns:a16="http://schemas.microsoft.com/office/drawing/2014/main" val="3535674451"/>
                    </a:ext>
                  </a:extLst>
                </a:gridCol>
                <a:gridCol w="3795605">
                  <a:extLst>
                    <a:ext uri="{9D8B030D-6E8A-4147-A177-3AD203B41FA5}">
                      <a16:colId xmlns:a16="http://schemas.microsoft.com/office/drawing/2014/main" val="3512731592"/>
                    </a:ext>
                  </a:extLst>
                </a:gridCol>
                <a:gridCol w="757128">
                  <a:extLst>
                    <a:ext uri="{9D8B030D-6E8A-4147-A177-3AD203B41FA5}">
                      <a16:colId xmlns:a16="http://schemas.microsoft.com/office/drawing/2014/main" val="2130646824"/>
                    </a:ext>
                  </a:extLst>
                </a:gridCol>
                <a:gridCol w="757128">
                  <a:extLst>
                    <a:ext uri="{9D8B030D-6E8A-4147-A177-3AD203B41FA5}">
                      <a16:colId xmlns:a16="http://schemas.microsoft.com/office/drawing/2014/main" val="3364001492"/>
                    </a:ext>
                  </a:extLst>
                </a:gridCol>
                <a:gridCol w="757128">
                  <a:extLst>
                    <a:ext uri="{9D8B030D-6E8A-4147-A177-3AD203B41FA5}">
                      <a16:colId xmlns:a16="http://schemas.microsoft.com/office/drawing/2014/main" val="3107461180"/>
                    </a:ext>
                  </a:extLst>
                </a:gridCol>
                <a:gridCol w="991071">
                  <a:extLst>
                    <a:ext uri="{9D8B030D-6E8A-4147-A177-3AD203B41FA5}">
                      <a16:colId xmlns:a16="http://schemas.microsoft.com/office/drawing/2014/main" val="3299509499"/>
                    </a:ext>
                  </a:extLst>
                </a:gridCol>
                <a:gridCol w="757128">
                  <a:extLst>
                    <a:ext uri="{9D8B030D-6E8A-4147-A177-3AD203B41FA5}">
                      <a16:colId xmlns:a16="http://schemas.microsoft.com/office/drawing/2014/main" val="4260823351"/>
                    </a:ext>
                  </a:extLst>
                </a:gridCol>
                <a:gridCol w="649122">
                  <a:extLst>
                    <a:ext uri="{9D8B030D-6E8A-4147-A177-3AD203B41FA5}">
                      <a16:colId xmlns:a16="http://schemas.microsoft.com/office/drawing/2014/main" val="3466910795"/>
                    </a:ext>
                  </a:extLst>
                </a:gridCol>
                <a:gridCol w="745587">
                  <a:extLst>
                    <a:ext uri="{9D8B030D-6E8A-4147-A177-3AD203B41FA5}">
                      <a16:colId xmlns:a16="http://schemas.microsoft.com/office/drawing/2014/main" val="3192997417"/>
                    </a:ext>
                  </a:extLst>
                </a:gridCol>
                <a:gridCol w="637581">
                  <a:extLst>
                    <a:ext uri="{9D8B030D-6E8A-4147-A177-3AD203B41FA5}">
                      <a16:colId xmlns:a16="http://schemas.microsoft.com/office/drawing/2014/main" val="2187753855"/>
                    </a:ext>
                  </a:extLst>
                </a:gridCol>
              </a:tblGrid>
              <a:tr h="113263">
                <a:tc rowSpan="3" gridSpan="2">
                  <a:txBody>
                    <a:bodyPr/>
                    <a:lstStyle/>
                    <a:p>
                      <a:pPr algn="ctr" fontAlgn="ctr"/>
                      <a:r>
                        <a:rPr lang="cs-CZ" sz="1300" b="1" i="0" u="none" strike="noStrike" dirty="0">
                          <a:solidFill>
                            <a:srgbClr val="000000"/>
                          </a:solidFill>
                          <a:effectLst/>
                          <a:latin typeface="Calibri" panose="020F0502020204030204" pitchFamily="34" charset="0"/>
                        </a:rPr>
                        <a:t>Veřejná vysoké škola</a:t>
                      </a:r>
                    </a:p>
                  </a:txBody>
                  <a:tcPr marL="7464" marR="7464" marT="74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hMerge="1">
                  <a:txBody>
                    <a:bodyPr/>
                    <a:lstStyle/>
                    <a:p>
                      <a:endParaRPr lang="cs-CZ"/>
                    </a:p>
                  </a:txBody>
                  <a:tcPr/>
                </a:tc>
                <a:tc gridSpan="8">
                  <a:txBody>
                    <a:bodyPr/>
                    <a:lstStyle/>
                    <a:p>
                      <a:pPr algn="ctr" fontAlgn="b"/>
                      <a:r>
                        <a:rPr lang="cs-CZ" sz="1300" b="1" i="0" u="none" strike="noStrike" dirty="0">
                          <a:solidFill>
                            <a:srgbClr val="000000"/>
                          </a:solidFill>
                          <a:effectLst/>
                          <a:latin typeface="Calibri" panose="020F0502020204030204" pitchFamily="34" charset="0"/>
                        </a:rPr>
                        <a:t>Přepočtená studia/normativní studia/průměrný KEN pro B1+M1+N1+P1</a:t>
                      </a:r>
                    </a:p>
                  </a:txBody>
                  <a:tcPr marL="7464" marR="7464" marT="74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828455111"/>
                  </a:ext>
                </a:extLst>
              </a:tr>
              <a:tr h="185493">
                <a:tc gridSpan="2" vMerge="1">
                  <a:txBody>
                    <a:bodyPr/>
                    <a:lstStyle/>
                    <a:p>
                      <a:endParaRPr lang="cs-CZ"/>
                    </a:p>
                  </a:txBody>
                  <a:tcPr/>
                </a:tc>
                <a:tc hMerge="1" vMerge="1">
                  <a:txBody>
                    <a:bodyPr/>
                    <a:lstStyle/>
                    <a:p>
                      <a:endParaRPr lang="cs-CZ"/>
                    </a:p>
                  </a:txBody>
                  <a:tcPr/>
                </a:tc>
                <a:tc gridSpan="3">
                  <a:txBody>
                    <a:bodyPr/>
                    <a:lstStyle/>
                    <a:p>
                      <a:pPr algn="ctr" fontAlgn="b"/>
                      <a:r>
                        <a:rPr lang="pl-PL" sz="1300" b="1" i="0" u="none" strike="noStrike">
                          <a:solidFill>
                            <a:srgbClr val="000000"/>
                          </a:solidFill>
                          <a:effectLst/>
                          <a:latin typeface="Calibri" panose="020F0502020204030204" pitchFamily="34" charset="0"/>
                        </a:rPr>
                        <a:t>Aktuální hodnoty k. 31. 10. 2024</a:t>
                      </a:r>
                    </a:p>
                  </a:txBody>
                  <a:tcPr marL="7464" marR="7464" marT="74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cs-CZ"/>
                    </a:p>
                  </a:txBody>
                  <a:tcPr/>
                </a:tc>
                <a:tc hMerge="1">
                  <a:txBody>
                    <a:bodyPr/>
                    <a:lstStyle/>
                    <a:p>
                      <a:endParaRPr lang="cs-CZ"/>
                    </a:p>
                  </a:txBody>
                  <a:tcPr/>
                </a:tc>
                <a:tc gridSpan="3">
                  <a:txBody>
                    <a:bodyPr/>
                    <a:lstStyle/>
                    <a:p>
                      <a:pPr algn="ctr" fontAlgn="b"/>
                      <a:r>
                        <a:rPr lang="pl-PL" sz="1300" b="1" i="0" u="none" strike="noStrike">
                          <a:solidFill>
                            <a:srgbClr val="000000"/>
                          </a:solidFill>
                          <a:effectLst/>
                          <a:latin typeface="Calibri" panose="020F0502020204030204" pitchFamily="34" charset="0"/>
                        </a:rPr>
                        <a:t>Referenční hodnoty k 31. 10. 2017</a:t>
                      </a:r>
                    </a:p>
                  </a:txBody>
                  <a:tcPr marL="7464" marR="7464" marT="74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cs-CZ"/>
                    </a:p>
                  </a:txBody>
                  <a:tcPr/>
                </a:tc>
                <a:tc hMerge="1">
                  <a:txBody>
                    <a:bodyPr/>
                    <a:lstStyle/>
                    <a:p>
                      <a:endParaRPr lang="cs-CZ"/>
                    </a:p>
                  </a:txBody>
                  <a:tcPr/>
                </a:tc>
                <a:tc gridSpan="2">
                  <a:txBody>
                    <a:bodyPr/>
                    <a:lstStyle/>
                    <a:p>
                      <a:pPr algn="ctr" fontAlgn="b"/>
                      <a:r>
                        <a:rPr lang="cs-CZ" sz="1300" b="1" i="0" u="none" strike="noStrike">
                          <a:solidFill>
                            <a:srgbClr val="000000"/>
                          </a:solidFill>
                          <a:effectLst/>
                          <a:latin typeface="Calibri" panose="020F0502020204030204" pitchFamily="34" charset="0"/>
                        </a:rPr>
                        <a:t>Změna </a:t>
                      </a:r>
                    </a:p>
                  </a:txBody>
                  <a:tcPr marL="7464" marR="7464" marT="74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cs-CZ"/>
                    </a:p>
                  </a:txBody>
                  <a:tcPr/>
                </a:tc>
                <a:extLst>
                  <a:ext uri="{0D108BD9-81ED-4DB2-BD59-A6C34878D82A}">
                    <a16:rowId xmlns:a16="http://schemas.microsoft.com/office/drawing/2014/main" val="1883724346"/>
                  </a:ext>
                </a:extLst>
              </a:tr>
              <a:tr h="194768">
                <a:tc gridSpan="2" vMerge="1">
                  <a:txBody>
                    <a:bodyPr/>
                    <a:lstStyle/>
                    <a:p>
                      <a:endParaRPr lang="cs-CZ"/>
                    </a:p>
                  </a:txBody>
                  <a:tcPr/>
                </a:tc>
                <a:tc hMerge="1" vMerge="1">
                  <a:txBody>
                    <a:bodyPr/>
                    <a:lstStyle/>
                    <a:p>
                      <a:endParaRPr lang="cs-CZ"/>
                    </a:p>
                  </a:txBody>
                  <a:tcPr/>
                </a:tc>
                <a:tc>
                  <a:txBody>
                    <a:bodyPr/>
                    <a:lstStyle/>
                    <a:p>
                      <a:pPr algn="ctr" fontAlgn="ctr"/>
                      <a:r>
                        <a:rPr lang="cs-CZ" sz="1200" b="1" i="0" u="none" strike="noStrike" dirty="0">
                          <a:solidFill>
                            <a:srgbClr val="000000"/>
                          </a:solidFill>
                          <a:effectLst/>
                          <a:latin typeface="Calibri" panose="020F0502020204030204" pitchFamily="34" charset="0"/>
                        </a:rPr>
                        <a:t>Přepočtení</a:t>
                      </a:r>
                    </a:p>
                  </a:txBody>
                  <a:tcPr marL="7464" marR="7464" marT="74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cs-CZ" sz="1200" b="1" i="0" u="none" strike="noStrike" dirty="0">
                          <a:solidFill>
                            <a:srgbClr val="000000"/>
                          </a:solidFill>
                          <a:effectLst/>
                          <a:latin typeface="Calibri" panose="020F0502020204030204" pitchFamily="34" charset="0"/>
                        </a:rPr>
                        <a:t>Normativní</a:t>
                      </a:r>
                    </a:p>
                  </a:txBody>
                  <a:tcPr marL="7464" marR="7464" marT="7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cs-CZ" sz="1200" b="1" i="0" u="none" strike="noStrike" dirty="0">
                          <a:solidFill>
                            <a:srgbClr val="000000"/>
                          </a:solidFill>
                          <a:effectLst/>
                          <a:latin typeface="Calibri" panose="020F0502020204030204" pitchFamily="34" charset="0"/>
                        </a:rPr>
                        <a:t>KEN</a:t>
                      </a:r>
                    </a:p>
                  </a:txBody>
                  <a:tcPr marL="7464" marR="7464" marT="74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cs-CZ" sz="1200" b="1" i="0" u="none" strike="noStrike" dirty="0">
                          <a:solidFill>
                            <a:srgbClr val="000000"/>
                          </a:solidFill>
                          <a:effectLst/>
                          <a:latin typeface="Calibri" panose="020F0502020204030204" pitchFamily="34" charset="0"/>
                        </a:rPr>
                        <a:t>Přepočtení</a:t>
                      </a:r>
                    </a:p>
                  </a:txBody>
                  <a:tcPr marL="7464" marR="7464" marT="74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cs-CZ" sz="1200" b="1" i="0" u="none" strike="noStrike" dirty="0">
                          <a:solidFill>
                            <a:srgbClr val="000000"/>
                          </a:solidFill>
                          <a:effectLst/>
                          <a:latin typeface="Calibri" panose="020F0502020204030204" pitchFamily="34" charset="0"/>
                        </a:rPr>
                        <a:t>Normativní</a:t>
                      </a:r>
                    </a:p>
                  </a:txBody>
                  <a:tcPr marL="7464" marR="7464" marT="7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cs-CZ" sz="1200" b="1" i="0" u="none" strike="noStrike" dirty="0">
                          <a:solidFill>
                            <a:srgbClr val="000000"/>
                          </a:solidFill>
                          <a:effectLst/>
                          <a:latin typeface="Calibri" panose="020F0502020204030204" pitchFamily="34" charset="0"/>
                        </a:rPr>
                        <a:t>KEN</a:t>
                      </a:r>
                    </a:p>
                  </a:txBody>
                  <a:tcPr marL="7464" marR="7464" marT="74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cs-CZ" sz="1200" b="1" i="0" u="none" strike="noStrike" dirty="0">
                          <a:solidFill>
                            <a:srgbClr val="000000"/>
                          </a:solidFill>
                          <a:effectLst/>
                          <a:latin typeface="Calibri" panose="020F0502020204030204" pitchFamily="34" charset="0"/>
                        </a:rPr>
                        <a:t>stud.</a:t>
                      </a:r>
                    </a:p>
                  </a:txBody>
                  <a:tcPr marL="7464" marR="7464" marT="74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cs-CZ" sz="1200" b="1" i="0" u="none" strike="noStrike" dirty="0">
                          <a:solidFill>
                            <a:srgbClr val="000000"/>
                          </a:solidFill>
                          <a:effectLst/>
                          <a:latin typeface="Calibri" panose="020F0502020204030204" pitchFamily="34" charset="0"/>
                        </a:rPr>
                        <a:t>KEN</a:t>
                      </a:r>
                    </a:p>
                  </a:txBody>
                  <a:tcPr marL="7464" marR="7464" marT="74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4772268"/>
                  </a:ext>
                </a:extLst>
              </a:tr>
              <a:tr h="185493">
                <a:tc>
                  <a:txBody>
                    <a:bodyPr/>
                    <a:lstStyle/>
                    <a:p>
                      <a:pPr algn="ctr" fontAlgn="b"/>
                      <a:r>
                        <a:rPr lang="cs-CZ" sz="1300" b="0" i="0" u="none" strike="noStrike" dirty="0">
                          <a:solidFill>
                            <a:srgbClr val="000000"/>
                          </a:solidFill>
                          <a:effectLst/>
                          <a:latin typeface="Calibri" panose="020F0502020204030204" pitchFamily="34" charset="0"/>
                        </a:rPr>
                        <a:t>1100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l" fontAlgn="b"/>
                      <a:r>
                        <a:rPr lang="cs-CZ" sz="1300" b="0" i="0" u="none" strike="noStrike" dirty="0">
                          <a:solidFill>
                            <a:srgbClr val="000000"/>
                          </a:solidFill>
                          <a:effectLst/>
                          <a:latin typeface="Calibri" panose="020F0502020204030204" pitchFamily="34" charset="0"/>
                        </a:rPr>
                        <a:t>Univerzita Karlova</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15 035</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25 654</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1,71</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12 979</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21 272</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1,64</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15,84%</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4,11%</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409682474"/>
                  </a:ext>
                </a:extLst>
              </a:tr>
              <a:tr h="185493">
                <a:tc>
                  <a:txBody>
                    <a:bodyPr/>
                    <a:lstStyle/>
                    <a:p>
                      <a:pPr algn="ctr" fontAlgn="b"/>
                      <a:r>
                        <a:rPr lang="cs-CZ" sz="1300" b="0" i="0" u="none" strike="noStrike">
                          <a:solidFill>
                            <a:srgbClr val="000000"/>
                          </a:solidFill>
                          <a:effectLst/>
                          <a:latin typeface="Calibri" panose="020F0502020204030204" pitchFamily="34" charset="0"/>
                        </a:rPr>
                        <a:t>1200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cs-CZ" sz="1300" b="0" i="0" u="none" strike="noStrike" dirty="0">
                          <a:solidFill>
                            <a:srgbClr val="000000"/>
                          </a:solidFill>
                          <a:effectLst/>
                          <a:latin typeface="Calibri" panose="020F0502020204030204" pitchFamily="34" charset="0"/>
                        </a:rPr>
                        <a:t>Jihočeská univerzita v Českých Budějovicích</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3 889</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6 172</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1,59</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3 708</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dirty="0">
                          <a:solidFill>
                            <a:srgbClr val="000000"/>
                          </a:solidFill>
                          <a:effectLst/>
                          <a:latin typeface="Calibri" panose="020F0502020204030204" pitchFamily="34" charset="0"/>
                        </a:rPr>
                        <a:t>5 796</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1,56</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4,88%</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dirty="0">
                          <a:solidFill>
                            <a:srgbClr val="000000"/>
                          </a:solidFill>
                          <a:effectLst/>
                          <a:latin typeface="Calibri" panose="020F0502020204030204" pitchFamily="34" charset="0"/>
                        </a:rPr>
                        <a:t>1,52%</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7041493"/>
                  </a:ext>
                </a:extLst>
              </a:tr>
              <a:tr h="185493">
                <a:tc>
                  <a:txBody>
                    <a:bodyPr/>
                    <a:lstStyle/>
                    <a:p>
                      <a:pPr algn="ctr" fontAlgn="b"/>
                      <a:r>
                        <a:rPr lang="cs-CZ" sz="1300" b="0" i="0" u="none" strike="noStrike">
                          <a:solidFill>
                            <a:srgbClr val="000000"/>
                          </a:solidFill>
                          <a:effectLst/>
                          <a:latin typeface="Calibri" panose="020F0502020204030204" pitchFamily="34" charset="0"/>
                        </a:rPr>
                        <a:t>1300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cs-CZ" sz="1300" b="0" i="0" u="none" strike="noStrike">
                          <a:solidFill>
                            <a:srgbClr val="000000"/>
                          </a:solidFill>
                          <a:effectLst/>
                          <a:latin typeface="Calibri" panose="020F0502020204030204" pitchFamily="34" charset="0"/>
                        </a:rPr>
                        <a:t>Univerzita Jana Evangelisty Purkyně v Ústí nad Labem</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3 815</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dirty="0">
                          <a:solidFill>
                            <a:srgbClr val="000000"/>
                          </a:solidFill>
                          <a:effectLst/>
                          <a:latin typeface="Calibri" panose="020F0502020204030204" pitchFamily="34" charset="0"/>
                        </a:rPr>
                        <a:t>6 263</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1,64</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dirty="0">
                          <a:solidFill>
                            <a:srgbClr val="000000"/>
                          </a:solidFill>
                          <a:effectLst/>
                          <a:latin typeface="Calibri" panose="020F0502020204030204" pitchFamily="34" charset="0"/>
                        </a:rPr>
                        <a:t>3 038</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4 673</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1,54</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25,58%</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dirty="0">
                          <a:solidFill>
                            <a:srgbClr val="000000"/>
                          </a:solidFill>
                          <a:effectLst/>
                          <a:latin typeface="Calibri" panose="020F0502020204030204" pitchFamily="34" charset="0"/>
                        </a:rPr>
                        <a:t>6,74%</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0595210"/>
                  </a:ext>
                </a:extLst>
              </a:tr>
              <a:tr h="185493">
                <a:tc>
                  <a:txBody>
                    <a:bodyPr/>
                    <a:lstStyle/>
                    <a:p>
                      <a:pPr algn="ctr" fontAlgn="b"/>
                      <a:r>
                        <a:rPr lang="cs-CZ" sz="1300" b="0" i="0" u="none" strike="noStrike" dirty="0">
                          <a:solidFill>
                            <a:srgbClr val="000000"/>
                          </a:solidFill>
                          <a:effectLst/>
                          <a:latin typeface="Calibri" panose="020F0502020204030204" pitchFamily="34" charset="0"/>
                        </a:rPr>
                        <a:t>1400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l" fontAlgn="b"/>
                      <a:r>
                        <a:rPr lang="cs-CZ" sz="1300" b="0" i="0" u="none" strike="noStrike" dirty="0">
                          <a:solidFill>
                            <a:srgbClr val="000000"/>
                          </a:solidFill>
                          <a:effectLst/>
                          <a:latin typeface="Calibri" panose="020F0502020204030204" pitchFamily="34" charset="0"/>
                        </a:rPr>
                        <a:t>Masarykova univerzita*</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12 014</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18 417</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1,53</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11 288</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16 381</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1,45</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6,43%</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5,64%</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643795368"/>
                  </a:ext>
                </a:extLst>
              </a:tr>
              <a:tr h="185493">
                <a:tc>
                  <a:txBody>
                    <a:bodyPr/>
                    <a:lstStyle/>
                    <a:p>
                      <a:pPr algn="ctr" fontAlgn="b"/>
                      <a:r>
                        <a:rPr lang="cs-CZ" sz="1300" b="0" i="0" u="none" strike="noStrike" dirty="0">
                          <a:solidFill>
                            <a:srgbClr val="000000"/>
                          </a:solidFill>
                          <a:effectLst/>
                          <a:latin typeface="Calibri" panose="020F0502020204030204" pitchFamily="34" charset="0"/>
                        </a:rPr>
                        <a:t>1500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l" fontAlgn="b"/>
                      <a:r>
                        <a:rPr lang="cs-CZ" sz="1300" b="0" i="0" u="none" strike="noStrike" dirty="0">
                          <a:solidFill>
                            <a:srgbClr val="000000"/>
                          </a:solidFill>
                          <a:effectLst/>
                          <a:latin typeface="Calibri" panose="020F0502020204030204" pitchFamily="34" charset="0"/>
                        </a:rPr>
                        <a:t>Univerzita Palackého v Olomouci</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7 849</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12 620</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1,61</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6 756</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10 423</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1,54</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16,18%</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4,22%</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203398481"/>
                  </a:ext>
                </a:extLst>
              </a:tr>
              <a:tr h="185493">
                <a:tc>
                  <a:txBody>
                    <a:bodyPr/>
                    <a:lstStyle/>
                    <a:p>
                      <a:pPr algn="ctr" fontAlgn="b"/>
                      <a:r>
                        <a:rPr lang="cs-CZ" sz="1300" b="0" i="0" u="none" strike="noStrike">
                          <a:solidFill>
                            <a:srgbClr val="000000"/>
                          </a:solidFill>
                          <a:effectLst/>
                          <a:latin typeface="Calibri" panose="020F0502020204030204" pitchFamily="34" charset="0"/>
                        </a:rPr>
                        <a:t>1600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cs-CZ" sz="1300" b="0" i="0" u="none" strike="noStrike" dirty="0">
                          <a:solidFill>
                            <a:srgbClr val="000000"/>
                          </a:solidFill>
                          <a:effectLst/>
                          <a:latin typeface="Calibri" panose="020F0502020204030204" pitchFamily="34" charset="0"/>
                        </a:rPr>
                        <a:t>Veterinární univerzita Brno*</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737</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2 580</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3,50</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464</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dirty="0">
                          <a:solidFill>
                            <a:srgbClr val="000000"/>
                          </a:solidFill>
                          <a:effectLst/>
                          <a:latin typeface="Calibri" panose="020F0502020204030204" pitchFamily="34" charset="0"/>
                        </a:rPr>
                        <a:t>1 624</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3,50</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58,84%</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0,00%</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596057"/>
                  </a:ext>
                </a:extLst>
              </a:tr>
              <a:tr h="185493">
                <a:tc>
                  <a:txBody>
                    <a:bodyPr/>
                    <a:lstStyle/>
                    <a:p>
                      <a:pPr algn="ctr" fontAlgn="b"/>
                      <a:r>
                        <a:rPr lang="cs-CZ" sz="1300" b="0" i="0" u="none" strike="noStrike">
                          <a:solidFill>
                            <a:srgbClr val="000000"/>
                          </a:solidFill>
                          <a:effectLst/>
                          <a:latin typeface="Calibri" panose="020F0502020204030204" pitchFamily="34" charset="0"/>
                        </a:rPr>
                        <a:t>1700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cs-CZ" sz="1300" b="0" i="0" u="none" strike="noStrike" dirty="0">
                          <a:solidFill>
                            <a:srgbClr val="000000"/>
                          </a:solidFill>
                          <a:effectLst/>
                          <a:latin typeface="Calibri" panose="020F0502020204030204" pitchFamily="34" charset="0"/>
                        </a:rPr>
                        <a:t>Ostravská univerzita</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3 865</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6 707</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1,74</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3 180</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dirty="0">
                          <a:solidFill>
                            <a:srgbClr val="000000"/>
                          </a:solidFill>
                          <a:effectLst/>
                          <a:latin typeface="Calibri" panose="020F0502020204030204" pitchFamily="34" charset="0"/>
                        </a:rPr>
                        <a:t>5 229</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1,64</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21,53%</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5,56%</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4702032"/>
                  </a:ext>
                </a:extLst>
              </a:tr>
              <a:tr h="185493">
                <a:tc>
                  <a:txBody>
                    <a:bodyPr/>
                    <a:lstStyle/>
                    <a:p>
                      <a:pPr algn="ctr" fontAlgn="b"/>
                      <a:r>
                        <a:rPr lang="cs-CZ" sz="1300" b="0" i="0" u="none" strike="noStrike">
                          <a:solidFill>
                            <a:srgbClr val="000000"/>
                          </a:solidFill>
                          <a:effectLst/>
                          <a:latin typeface="Calibri" panose="020F0502020204030204" pitchFamily="34" charset="0"/>
                        </a:rPr>
                        <a:t>1800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cs-CZ" sz="1300" b="0" i="0" u="none" strike="noStrike" dirty="0">
                          <a:solidFill>
                            <a:srgbClr val="000000"/>
                          </a:solidFill>
                          <a:effectLst/>
                          <a:latin typeface="Calibri" panose="020F0502020204030204" pitchFamily="34" charset="0"/>
                        </a:rPr>
                        <a:t>Univerzita Hradec Králové</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2 427</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3 485</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1,44</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2 159</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2 892</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1,34</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12,41%</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7,20%</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2384800"/>
                  </a:ext>
                </a:extLst>
              </a:tr>
              <a:tr h="185493">
                <a:tc>
                  <a:txBody>
                    <a:bodyPr/>
                    <a:lstStyle/>
                    <a:p>
                      <a:pPr algn="ctr" fontAlgn="b"/>
                      <a:r>
                        <a:rPr lang="cs-CZ" sz="1300" b="0" i="0" u="none" strike="noStrike">
                          <a:solidFill>
                            <a:srgbClr val="000000"/>
                          </a:solidFill>
                          <a:effectLst/>
                          <a:latin typeface="Calibri" panose="020F0502020204030204" pitchFamily="34" charset="0"/>
                        </a:rPr>
                        <a:t>1900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cs-CZ" sz="1300" b="0" i="0" u="none" strike="noStrike">
                          <a:solidFill>
                            <a:srgbClr val="000000"/>
                          </a:solidFill>
                          <a:effectLst/>
                          <a:latin typeface="Calibri" panose="020F0502020204030204" pitchFamily="34" charset="0"/>
                        </a:rPr>
                        <a:t>Slezská univerzita v Opavě</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2 901</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4 233</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1,46</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2 189</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3 034</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dirty="0">
                          <a:solidFill>
                            <a:srgbClr val="000000"/>
                          </a:solidFill>
                          <a:effectLst/>
                          <a:latin typeface="Calibri" panose="020F0502020204030204" pitchFamily="34" charset="0"/>
                        </a:rPr>
                        <a:t>1,39</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32,53%</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5,27%</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0524936"/>
                  </a:ext>
                </a:extLst>
              </a:tr>
              <a:tr h="185493">
                <a:tc>
                  <a:txBody>
                    <a:bodyPr/>
                    <a:lstStyle/>
                    <a:p>
                      <a:pPr algn="ctr" fontAlgn="b"/>
                      <a:r>
                        <a:rPr lang="cs-CZ" sz="1300" b="0" i="0" u="none" strike="noStrike" dirty="0">
                          <a:solidFill>
                            <a:srgbClr val="000000"/>
                          </a:solidFill>
                          <a:effectLst/>
                          <a:latin typeface="Calibri" panose="020F0502020204030204" pitchFamily="34" charset="0"/>
                        </a:rPr>
                        <a:t>2100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l" fontAlgn="b"/>
                      <a:r>
                        <a:rPr lang="cs-CZ" sz="1300" b="0" i="0" u="none" strike="noStrike" dirty="0">
                          <a:solidFill>
                            <a:srgbClr val="000000"/>
                          </a:solidFill>
                          <a:effectLst/>
                          <a:latin typeface="Calibri" panose="020F0502020204030204" pitchFamily="34" charset="0"/>
                        </a:rPr>
                        <a:t>České vysoké učení technické v Praze</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7 121</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13 168</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1,85</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7 213</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13 609</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1,89</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marL="0" algn="r" defTabSz="914400" rtl="0" eaLnBrk="1" fontAlgn="b" latinLnBrk="0" hangingPunct="1"/>
                      <a:r>
                        <a:rPr lang="cs-CZ" sz="1300" b="1" i="0" u="none" strike="noStrike" kern="1200" dirty="0">
                          <a:solidFill>
                            <a:srgbClr val="0070C0"/>
                          </a:solidFill>
                          <a:effectLst/>
                          <a:latin typeface="Calibri" panose="020F0502020204030204" pitchFamily="34" charset="0"/>
                          <a:ea typeface="+mn-ea"/>
                          <a:cs typeface="+mn-cs"/>
                        </a:rPr>
                        <a:t>-1,28%</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-1,99%</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43666611"/>
                  </a:ext>
                </a:extLst>
              </a:tr>
              <a:tr h="185493">
                <a:tc>
                  <a:txBody>
                    <a:bodyPr/>
                    <a:lstStyle/>
                    <a:p>
                      <a:pPr algn="ctr" fontAlgn="b"/>
                      <a:r>
                        <a:rPr lang="cs-CZ" sz="1300" b="1" i="0" u="none" strike="noStrike" dirty="0">
                          <a:solidFill>
                            <a:srgbClr val="000000"/>
                          </a:solidFill>
                          <a:effectLst/>
                          <a:latin typeface="Calibri" panose="020F0502020204030204" pitchFamily="34" charset="0"/>
                        </a:rPr>
                        <a:t>2200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cs-CZ" sz="1300" b="1" i="0" u="none" strike="noStrike" dirty="0">
                          <a:solidFill>
                            <a:srgbClr val="000000"/>
                          </a:solidFill>
                          <a:effectLst/>
                          <a:latin typeface="Calibri" panose="020F0502020204030204" pitchFamily="34" charset="0"/>
                        </a:rPr>
                        <a:t>Vysoká škola chemicko-technologická v Praze</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1" i="0" u="none" strike="noStrike">
                          <a:solidFill>
                            <a:srgbClr val="000000"/>
                          </a:solidFill>
                          <a:effectLst/>
                          <a:latin typeface="Calibri" panose="020F0502020204030204" pitchFamily="34" charset="0"/>
                        </a:rPr>
                        <a:t>1 696</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1" i="0" u="none" strike="noStrike">
                          <a:solidFill>
                            <a:srgbClr val="000000"/>
                          </a:solidFill>
                          <a:effectLst/>
                          <a:latin typeface="Calibri" panose="020F0502020204030204" pitchFamily="34" charset="0"/>
                        </a:rPr>
                        <a:t>4 430</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1" i="0" u="none" strike="noStrike">
                          <a:solidFill>
                            <a:srgbClr val="000000"/>
                          </a:solidFill>
                          <a:effectLst/>
                          <a:latin typeface="Calibri" panose="020F0502020204030204" pitchFamily="34" charset="0"/>
                        </a:rPr>
                        <a:t>2,61</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1" i="0" u="none" strike="noStrike" dirty="0">
                          <a:solidFill>
                            <a:srgbClr val="000000"/>
                          </a:solidFill>
                          <a:effectLst/>
                          <a:latin typeface="Calibri" panose="020F0502020204030204" pitchFamily="34" charset="0"/>
                        </a:rPr>
                        <a:t>1 658</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1" i="0" u="none" strike="noStrike" dirty="0">
                          <a:solidFill>
                            <a:srgbClr val="000000"/>
                          </a:solidFill>
                          <a:effectLst/>
                          <a:latin typeface="Calibri" panose="020F0502020204030204" pitchFamily="34" charset="0"/>
                        </a:rPr>
                        <a:t>4 484</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1" i="0" u="none" strike="noStrike" dirty="0">
                          <a:solidFill>
                            <a:srgbClr val="000000"/>
                          </a:solidFill>
                          <a:effectLst/>
                          <a:latin typeface="Calibri" panose="020F0502020204030204" pitchFamily="34" charset="0"/>
                        </a:rPr>
                        <a:t>2,70</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1" i="0" u="none" strike="noStrike" dirty="0">
                          <a:solidFill>
                            <a:srgbClr val="000000"/>
                          </a:solidFill>
                          <a:effectLst/>
                          <a:latin typeface="Calibri" panose="020F0502020204030204" pitchFamily="34" charset="0"/>
                        </a:rPr>
                        <a:t>2,26%</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1" i="0" u="none" strike="noStrike" dirty="0">
                          <a:solidFill>
                            <a:srgbClr val="9C0006"/>
                          </a:solidFill>
                          <a:effectLst/>
                          <a:latin typeface="Calibri" panose="020F0502020204030204" pitchFamily="34" charset="0"/>
                        </a:rPr>
                        <a:t>-3,38%</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285190394"/>
                  </a:ext>
                </a:extLst>
              </a:tr>
              <a:tr h="185493">
                <a:tc>
                  <a:txBody>
                    <a:bodyPr/>
                    <a:lstStyle/>
                    <a:p>
                      <a:pPr algn="ctr" fontAlgn="b"/>
                      <a:r>
                        <a:rPr lang="cs-CZ" sz="1300" b="0" i="0" u="none" strike="noStrike">
                          <a:solidFill>
                            <a:srgbClr val="000000"/>
                          </a:solidFill>
                          <a:effectLst/>
                          <a:latin typeface="Calibri" panose="020F0502020204030204" pitchFamily="34" charset="0"/>
                        </a:rPr>
                        <a:t>2300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cs-CZ" sz="1300" b="0" i="0" u="none" strike="noStrike" dirty="0">
                          <a:solidFill>
                            <a:srgbClr val="000000"/>
                          </a:solidFill>
                          <a:effectLst/>
                          <a:latin typeface="Calibri" panose="020F0502020204030204" pitchFamily="34" charset="0"/>
                        </a:rPr>
                        <a:t>Západočeská univerzita v Plzni</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dirty="0">
                          <a:solidFill>
                            <a:srgbClr val="000000"/>
                          </a:solidFill>
                          <a:effectLst/>
                          <a:latin typeface="Calibri" panose="020F0502020204030204" pitchFamily="34" charset="0"/>
                        </a:rPr>
                        <a:t>5 107</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dirty="0">
                          <a:solidFill>
                            <a:srgbClr val="000000"/>
                          </a:solidFill>
                          <a:effectLst/>
                          <a:latin typeface="Calibri" panose="020F0502020204030204" pitchFamily="34" charset="0"/>
                        </a:rPr>
                        <a:t>7 785</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dirty="0">
                          <a:solidFill>
                            <a:srgbClr val="000000"/>
                          </a:solidFill>
                          <a:effectLst/>
                          <a:latin typeface="Calibri" panose="020F0502020204030204" pitchFamily="34" charset="0"/>
                        </a:rPr>
                        <a:t>1,52</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dirty="0">
                          <a:solidFill>
                            <a:srgbClr val="000000"/>
                          </a:solidFill>
                          <a:effectLst/>
                          <a:latin typeface="Calibri" panose="020F0502020204030204" pitchFamily="34" charset="0"/>
                        </a:rPr>
                        <a:t>4 598</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7 066</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1,54</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dirty="0">
                          <a:solidFill>
                            <a:srgbClr val="000000"/>
                          </a:solidFill>
                          <a:effectLst/>
                          <a:latin typeface="Calibri" panose="020F0502020204030204" pitchFamily="34" charset="0"/>
                        </a:rPr>
                        <a:t>11,07%</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-0,81%</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0872079"/>
                  </a:ext>
                </a:extLst>
              </a:tr>
              <a:tr h="185493">
                <a:tc>
                  <a:txBody>
                    <a:bodyPr/>
                    <a:lstStyle/>
                    <a:p>
                      <a:pPr algn="ctr" fontAlgn="b"/>
                      <a:r>
                        <a:rPr lang="cs-CZ" sz="1300" b="0" i="0" u="none" strike="noStrike">
                          <a:solidFill>
                            <a:srgbClr val="000000"/>
                          </a:solidFill>
                          <a:effectLst/>
                          <a:latin typeface="Calibri" panose="020F0502020204030204" pitchFamily="34" charset="0"/>
                        </a:rPr>
                        <a:t>2400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cs-CZ" sz="1300" b="0" i="0" u="none" strike="noStrike">
                          <a:solidFill>
                            <a:srgbClr val="000000"/>
                          </a:solidFill>
                          <a:effectLst/>
                          <a:latin typeface="Calibri" panose="020F0502020204030204" pitchFamily="34" charset="0"/>
                        </a:rPr>
                        <a:t>Technická univerzita v Liberci</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2 571</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4 047</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1,57</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2 441</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3 720</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1,52</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5,33%</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3,28%</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9813045"/>
                  </a:ext>
                </a:extLst>
              </a:tr>
              <a:tr h="185493">
                <a:tc>
                  <a:txBody>
                    <a:bodyPr/>
                    <a:lstStyle/>
                    <a:p>
                      <a:pPr algn="ctr" fontAlgn="b"/>
                      <a:r>
                        <a:rPr lang="cs-CZ" sz="1300" b="0" i="0" u="none" strike="noStrike">
                          <a:solidFill>
                            <a:srgbClr val="000000"/>
                          </a:solidFill>
                          <a:effectLst/>
                          <a:latin typeface="Calibri" panose="020F0502020204030204" pitchFamily="34" charset="0"/>
                        </a:rPr>
                        <a:t>2500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cs-CZ" sz="1300" b="0" i="0" u="none" strike="noStrike">
                          <a:solidFill>
                            <a:srgbClr val="000000"/>
                          </a:solidFill>
                          <a:effectLst/>
                          <a:latin typeface="Calibri" panose="020F0502020204030204" pitchFamily="34" charset="0"/>
                        </a:rPr>
                        <a:t>Univerzita Pardubice</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3 222</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5 526</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1,72</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3 071</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5 285</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1,72</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4,90%</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-0,32%</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6965865"/>
                  </a:ext>
                </a:extLst>
              </a:tr>
              <a:tr h="185493">
                <a:tc>
                  <a:txBody>
                    <a:bodyPr/>
                    <a:lstStyle/>
                    <a:p>
                      <a:pPr algn="ctr" fontAlgn="b"/>
                      <a:r>
                        <a:rPr lang="cs-CZ" sz="1300" b="0" i="0" u="none" strike="noStrike" dirty="0">
                          <a:solidFill>
                            <a:srgbClr val="000000"/>
                          </a:solidFill>
                          <a:effectLst/>
                          <a:latin typeface="Calibri" panose="020F0502020204030204" pitchFamily="34" charset="0"/>
                        </a:rPr>
                        <a:t>2600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l" fontAlgn="b"/>
                      <a:r>
                        <a:rPr lang="cs-CZ" sz="1300" b="0" i="0" u="none" strike="noStrike" dirty="0">
                          <a:solidFill>
                            <a:srgbClr val="000000"/>
                          </a:solidFill>
                          <a:effectLst/>
                          <a:latin typeface="Calibri" panose="020F0502020204030204" pitchFamily="34" charset="0"/>
                        </a:rPr>
                        <a:t>Vysoké učení technické v Brně</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7 425</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12 889</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1,74</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7 489</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12 793</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1,71</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1" i="0" u="none" strike="noStrike" dirty="0">
                          <a:solidFill>
                            <a:srgbClr val="0070C0"/>
                          </a:solidFill>
                          <a:effectLst/>
                          <a:latin typeface="Calibri" panose="020F0502020204030204" pitchFamily="34" charset="0"/>
                        </a:rPr>
                        <a:t>-0,85%</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1,62%</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4011071713"/>
                  </a:ext>
                </a:extLst>
              </a:tr>
              <a:tr h="185493">
                <a:tc>
                  <a:txBody>
                    <a:bodyPr/>
                    <a:lstStyle/>
                    <a:p>
                      <a:pPr algn="ctr" fontAlgn="b"/>
                      <a:r>
                        <a:rPr lang="cs-CZ" sz="1300" b="0" i="0" u="none" strike="noStrike">
                          <a:solidFill>
                            <a:srgbClr val="000000"/>
                          </a:solidFill>
                          <a:effectLst/>
                          <a:latin typeface="Calibri" panose="020F0502020204030204" pitchFamily="34" charset="0"/>
                        </a:rPr>
                        <a:t>2700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cs-CZ" sz="1300" b="0" i="0" u="none" strike="noStrike">
                          <a:solidFill>
                            <a:srgbClr val="000000"/>
                          </a:solidFill>
                          <a:effectLst/>
                          <a:latin typeface="Calibri" panose="020F0502020204030204" pitchFamily="34" charset="0"/>
                        </a:rPr>
                        <a:t>Vysoká škola báňská - Technická univerzita Ostrava</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6 534</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10 130</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1,55</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5 280</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dirty="0">
                          <a:solidFill>
                            <a:srgbClr val="000000"/>
                          </a:solidFill>
                          <a:effectLst/>
                          <a:latin typeface="Calibri" panose="020F0502020204030204" pitchFamily="34" charset="0"/>
                        </a:rPr>
                        <a:t>8 085</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dirty="0">
                          <a:solidFill>
                            <a:srgbClr val="000000"/>
                          </a:solidFill>
                          <a:effectLst/>
                          <a:latin typeface="Calibri" panose="020F0502020204030204" pitchFamily="34" charset="0"/>
                        </a:rPr>
                        <a:t>1,53</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23,75%</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1,24%</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1148547"/>
                  </a:ext>
                </a:extLst>
              </a:tr>
              <a:tr h="185493">
                <a:tc>
                  <a:txBody>
                    <a:bodyPr/>
                    <a:lstStyle/>
                    <a:p>
                      <a:pPr algn="ctr" fontAlgn="b"/>
                      <a:r>
                        <a:rPr lang="cs-CZ" sz="1300" b="0" i="0" u="none" strike="noStrike">
                          <a:solidFill>
                            <a:srgbClr val="000000"/>
                          </a:solidFill>
                          <a:effectLst/>
                          <a:latin typeface="Calibri" panose="020F0502020204030204" pitchFamily="34" charset="0"/>
                        </a:rPr>
                        <a:t>2800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300" b="0" i="0" u="none" strike="noStrike" dirty="0">
                          <a:solidFill>
                            <a:srgbClr val="000000"/>
                          </a:solidFill>
                          <a:effectLst/>
                          <a:latin typeface="Calibri" panose="020F0502020204030204" pitchFamily="34" charset="0"/>
                        </a:rPr>
                        <a:t>Univerzita Tomáše Bati ve Zlíně</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4 430</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7 835</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1,77</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4 097</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7 259</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dirty="0">
                          <a:solidFill>
                            <a:srgbClr val="000000"/>
                          </a:solidFill>
                          <a:effectLst/>
                          <a:latin typeface="Calibri" panose="020F0502020204030204" pitchFamily="34" charset="0"/>
                        </a:rPr>
                        <a:t>1,77</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8,14%</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-0,18%</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6023077"/>
                  </a:ext>
                </a:extLst>
              </a:tr>
              <a:tr h="185493">
                <a:tc>
                  <a:txBody>
                    <a:bodyPr/>
                    <a:lstStyle/>
                    <a:p>
                      <a:pPr algn="ctr" fontAlgn="b"/>
                      <a:r>
                        <a:rPr lang="cs-CZ" sz="1300" b="0" i="0" u="none" strike="noStrike">
                          <a:solidFill>
                            <a:srgbClr val="000000"/>
                          </a:solidFill>
                          <a:effectLst/>
                          <a:latin typeface="Calibri" panose="020F0502020204030204" pitchFamily="34" charset="0"/>
                        </a:rPr>
                        <a:t>3100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cs-CZ" sz="1300" b="0" i="0" u="none" strike="noStrike">
                          <a:solidFill>
                            <a:srgbClr val="000000"/>
                          </a:solidFill>
                          <a:effectLst/>
                          <a:latin typeface="Calibri" panose="020F0502020204030204" pitchFamily="34" charset="0"/>
                        </a:rPr>
                        <a:t>Vysoká škola ekonomická v Praze</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5 212</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5 756</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1,10</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4 988</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5 484</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1,10</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4,48%</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0,46%</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6482882"/>
                  </a:ext>
                </a:extLst>
              </a:tr>
              <a:tr h="185493">
                <a:tc>
                  <a:txBody>
                    <a:bodyPr/>
                    <a:lstStyle/>
                    <a:p>
                      <a:pPr algn="ctr" fontAlgn="b"/>
                      <a:r>
                        <a:rPr lang="cs-CZ" sz="1300" b="0" i="0" u="none" strike="noStrike">
                          <a:solidFill>
                            <a:srgbClr val="000000"/>
                          </a:solidFill>
                          <a:effectLst/>
                          <a:latin typeface="Calibri" panose="020F0502020204030204" pitchFamily="34" charset="0"/>
                        </a:rPr>
                        <a:t>4100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cs-CZ" sz="1300" b="0" i="0" u="none" strike="noStrike">
                          <a:solidFill>
                            <a:srgbClr val="000000"/>
                          </a:solidFill>
                          <a:effectLst/>
                          <a:latin typeface="Calibri" panose="020F0502020204030204" pitchFamily="34" charset="0"/>
                        </a:rPr>
                        <a:t>Česká zemědělská univerzita v Praze</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8 342</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14 206</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1,70</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8 944</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dirty="0">
                          <a:solidFill>
                            <a:srgbClr val="000000"/>
                          </a:solidFill>
                          <a:effectLst/>
                          <a:latin typeface="Calibri" panose="020F0502020204030204" pitchFamily="34" charset="0"/>
                        </a:rPr>
                        <a:t>15 056</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1,68</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cs-CZ" sz="1300" b="1" i="0" u="none" strike="noStrike" kern="1200" dirty="0">
                          <a:solidFill>
                            <a:srgbClr val="0070C0"/>
                          </a:solidFill>
                          <a:effectLst/>
                          <a:latin typeface="Calibri" panose="020F0502020204030204" pitchFamily="34" charset="0"/>
                          <a:ea typeface="+mn-ea"/>
                          <a:cs typeface="+mn-cs"/>
                        </a:rPr>
                        <a:t>-6,73%</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1,17%</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2708589"/>
                  </a:ext>
                </a:extLst>
              </a:tr>
              <a:tr h="185493">
                <a:tc>
                  <a:txBody>
                    <a:bodyPr/>
                    <a:lstStyle/>
                    <a:p>
                      <a:pPr algn="ctr" fontAlgn="b"/>
                      <a:r>
                        <a:rPr lang="cs-CZ" sz="1300" b="0" i="0" u="none" strike="noStrike">
                          <a:solidFill>
                            <a:srgbClr val="000000"/>
                          </a:solidFill>
                          <a:effectLst/>
                          <a:latin typeface="Calibri" panose="020F0502020204030204" pitchFamily="34" charset="0"/>
                        </a:rPr>
                        <a:t>4300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cs-CZ" sz="1300" b="0" i="0" u="none" strike="noStrike">
                          <a:solidFill>
                            <a:srgbClr val="000000"/>
                          </a:solidFill>
                          <a:effectLst/>
                          <a:latin typeface="Calibri" panose="020F0502020204030204" pitchFamily="34" charset="0"/>
                        </a:rPr>
                        <a:t>Mendelova univerzita v Brně</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3 999</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7 328</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1,83</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3 584</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6 433</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1,79</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11,58%</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cs-CZ" sz="1300" b="0" i="0" u="none" strike="noStrike">
                          <a:solidFill>
                            <a:srgbClr val="000000"/>
                          </a:solidFill>
                          <a:effectLst/>
                          <a:latin typeface="Calibri" panose="020F0502020204030204" pitchFamily="34" charset="0"/>
                        </a:rPr>
                        <a:t>2,09%</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7890981"/>
                  </a:ext>
                </a:extLst>
              </a:tr>
              <a:tr h="185493">
                <a:tc>
                  <a:txBody>
                    <a:bodyPr/>
                    <a:lstStyle/>
                    <a:p>
                      <a:pPr algn="ctr" fontAlgn="b"/>
                      <a:r>
                        <a:rPr lang="cs-CZ" sz="1300" b="0" i="0" u="none" strike="noStrike" dirty="0">
                          <a:solidFill>
                            <a:srgbClr val="000000"/>
                          </a:solidFill>
                          <a:effectLst/>
                          <a:latin typeface="Calibri" panose="020F0502020204030204" pitchFamily="34" charset="0"/>
                        </a:rPr>
                        <a:t>5100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cs-CZ" sz="1300" b="0" i="0" u="none" strike="noStrike" dirty="0">
                          <a:solidFill>
                            <a:srgbClr val="000000"/>
                          </a:solidFill>
                          <a:effectLst/>
                          <a:latin typeface="Calibri" panose="020F0502020204030204" pitchFamily="34" charset="0"/>
                        </a:rPr>
                        <a:t>Akademie múzických umění v Praze</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dirty="0">
                          <a:solidFill>
                            <a:srgbClr val="000000"/>
                          </a:solidFill>
                          <a:effectLst/>
                          <a:latin typeface="Calibri" panose="020F0502020204030204" pitchFamily="34" charset="0"/>
                        </a:rPr>
                        <a:t>442</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dirty="0">
                          <a:solidFill>
                            <a:srgbClr val="000000"/>
                          </a:solidFill>
                          <a:effectLst/>
                          <a:latin typeface="Calibri" panose="020F0502020204030204" pitchFamily="34" charset="0"/>
                        </a:rPr>
                        <a:t>2 608</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a:solidFill>
                            <a:srgbClr val="000000"/>
                          </a:solidFill>
                          <a:effectLst/>
                          <a:latin typeface="Calibri" panose="020F0502020204030204" pitchFamily="34" charset="0"/>
                        </a:rPr>
                        <a:t>5,90</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dirty="0">
                          <a:solidFill>
                            <a:srgbClr val="000000"/>
                          </a:solidFill>
                          <a:effectLst/>
                          <a:latin typeface="Calibri" panose="020F0502020204030204" pitchFamily="34" charset="0"/>
                        </a:rPr>
                        <a:t>434</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dirty="0">
                          <a:solidFill>
                            <a:srgbClr val="000000"/>
                          </a:solidFill>
                          <a:effectLst/>
                          <a:latin typeface="Calibri" panose="020F0502020204030204" pitchFamily="34" charset="0"/>
                        </a:rPr>
                        <a:t>2 558</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a:solidFill>
                            <a:srgbClr val="000000"/>
                          </a:solidFill>
                          <a:effectLst/>
                          <a:latin typeface="Calibri" panose="020F0502020204030204" pitchFamily="34" charset="0"/>
                        </a:rPr>
                        <a:t>5,90</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a:solidFill>
                            <a:srgbClr val="000000"/>
                          </a:solidFill>
                          <a:effectLst/>
                          <a:latin typeface="Calibri" panose="020F0502020204030204" pitchFamily="34" charset="0"/>
                        </a:rPr>
                        <a:t>1,96%</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dirty="0">
                          <a:solidFill>
                            <a:srgbClr val="000000"/>
                          </a:solidFill>
                          <a:effectLst/>
                          <a:latin typeface="Calibri" panose="020F0502020204030204" pitchFamily="34" charset="0"/>
                        </a:rPr>
                        <a:t>0,00%</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414342787"/>
                  </a:ext>
                </a:extLst>
              </a:tr>
              <a:tr h="185493">
                <a:tc>
                  <a:txBody>
                    <a:bodyPr/>
                    <a:lstStyle/>
                    <a:p>
                      <a:pPr algn="ctr" fontAlgn="b"/>
                      <a:r>
                        <a:rPr lang="cs-CZ" sz="1300" b="0" i="0" u="none" strike="noStrike">
                          <a:solidFill>
                            <a:srgbClr val="000000"/>
                          </a:solidFill>
                          <a:effectLst/>
                          <a:latin typeface="Calibri" panose="020F0502020204030204" pitchFamily="34" charset="0"/>
                        </a:rPr>
                        <a:t>5200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cs-CZ" sz="1300" b="0" i="0" u="none" strike="noStrike" dirty="0">
                          <a:solidFill>
                            <a:srgbClr val="000000"/>
                          </a:solidFill>
                          <a:effectLst/>
                          <a:latin typeface="Calibri" panose="020F0502020204030204" pitchFamily="34" charset="0"/>
                        </a:rPr>
                        <a:t>Akademie výtvarných umění v Praze</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a:solidFill>
                            <a:srgbClr val="000000"/>
                          </a:solidFill>
                          <a:effectLst/>
                          <a:latin typeface="Calibri" panose="020F0502020204030204" pitchFamily="34" charset="0"/>
                        </a:rPr>
                        <a:t>73</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a:solidFill>
                            <a:srgbClr val="000000"/>
                          </a:solidFill>
                          <a:effectLst/>
                          <a:latin typeface="Calibri" panose="020F0502020204030204" pitchFamily="34" charset="0"/>
                        </a:rPr>
                        <a:t>416</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a:solidFill>
                            <a:srgbClr val="000000"/>
                          </a:solidFill>
                          <a:effectLst/>
                          <a:latin typeface="Calibri" panose="020F0502020204030204" pitchFamily="34" charset="0"/>
                        </a:rPr>
                        <a:t>5,70</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a:solidFill>
                            <a:srgbClr val="000000"/>
                          </a:solidFill>
                          <a:effectLst/>
                          <a:latin typeface="Calibri" panose="020F0502020204030204" pitchFamily="34" charset="0"/>
                        </a:rPr>
                        <a:t>56</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a:solidFill>
                            <a:srgbClr val="000000"/>
                          </a:solidFill>
                          <a:effectLst/>
                          <a:latin typeface="Calibri" panose="020F0502020204030204" pitchFamily="34" charset="0"/>
                        </a:rPr>
                        <a:t>330</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dirty="0">
                          <a:solidFill>
                            <a:srgbClr val="000000"/>
                          </a:solidFill>
                          <a:effectLst/>
                          <a:latin typeface="Calibri" panose="020F0502020204030204" pitchFamily="34" charset="0"/>
                        </a:rPr>
                        <a:t>5,90</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dirty="0">
                          <a:solidFill>
                            <a:srgbClr val="000000"/>
                          </a:solidFill>
                          <a:effectLst/>
                          <a:latin typeface="Calibri" panose="020F0502020204030204" pitchFamily="34" charset="0"/>
                        </a:rPr>
                        <a:t>30,36%</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dirty="0">
                          <a:solidFill>
                            <a:srgbClr val="000000"/>
                          </a:solidFill>
                          <a:effectLst/>
                          <a:latin typeface="Calibri" panose="020F0502020204030204" pitchFamily="34" charset="0"/>
                        </a:rPr>
                        <a:t>-3,41%</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388187722"/>
                  </a:ext>
                </a:extLst>
              </a:tr>
              <a:tr h="0">
                <a:tc>
                  <a:txBody>
                    <a:bodyPr/>
                    <a:lstStyle/>
                    <a:p>
                      <a:pPr algn="ctr" fontAlgn="b"/>
                      <a:r>
                        <a:rPr lang="cs-CZ" sz="1300" b="0" i="0" u="none" strike="noStrike">
                          <a:solidFill>
                            <a:srgbClr val="000000"/>
                          </a:solidFill>
                          <a:effectLst/>
                          <a:latin typeface="Calibri" panose="020F0502020204030204" pitchFamily="34" charset="0"/>
                        </a:rPr>
                        <a:t>5300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cs-CZ" sz="1300" b="0" i="0" u="none" strike="noStrike" dirty="0">
                          <a:solidFill>
                            <a:srgbClr val="000000"/>
                          </a:solidFill>
                          <a:effectLst/>
                          <a:latin typeface="Calibri" panose="020F0502020204030204" pitchFamily="34" charset="0"/>
                        </a:rPr>
                        <a:t>Vysoká škola uměleckoprůmyslová v Praze</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dirty="0">
                          <a:solidFill>
                            <a:srgbClr val="000000"/>
                          </a:solidFill>
                          <a:effectLst/>
                          <a:latin typeface="Calibri" panose="020F0502020204030204" pitchFamily="34" charset="0"/>
                        </a:rPr>
                        <a:t>144</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a:solidFill>
                            <a:srgbClr val="000000"/>
                          </a:solidFill>
                          <a:effectLst/>
                          <a:latin typeface="Calibri" panose="020F0502020204030204" pitchFamily="34" charset="0"/>
                        </a:rPr>
                        <a:t>824</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a:solidFill>
                            <a:srgbClr val="000000"/>
                          </a:solidFill>
                          <a:effectLst/>
                          <a:latin typeface="Calibri" panose="020F0502020204030204" pitchFamily="34" charset="0"/>
                        </a:rPr>
                        <a:t>5,72</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a:solidFill>
                            <a:srgbClr val="000000"/>
                          </a:solidFill>
                          <a:effectLst/>
                          <a:latin typeface="Calibri" panose="020F0502020204030204" pitchFamily="34" charset="0"/>
                        </a:rPr>
                        <a:t>178</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a:solidFill>
                            <a:srgbClr val="000000"/>
                          </a:solidFill>
                          <a:effectLst/>
                          <a:latin typeface="Calibri" panose="020F0502020204030204" pitchFamily="34" charset="0"/>
                        </a:rPr>
                        <a:t>1 001</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a:solidFill>
                            <a:srgbClr val="000000"/>
                          </a:solidFill>
                          <a:effectLst/>
                          <a:latin typeface="Calibri" panose="020F0502020204030204" pitchFamily="34" charset="0"/>
                        </a:rPr>
                        <a:t>5,62</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marL="0" algn="r" defTabSz="914400" rtl="0" eaLnBrk="1" fontAlgn="b" latinLnBrk="0" hangingPunct="1"/>
                      <a:r>
                        <a:rPr lang="cs-CZ" sz="1300" b="1" i="0" u="none" strike="noStrike" kern="1200" dirty="0">
                          <a:solidFill>
                            <a:srgbClr val="0070C0"/>
                          </a:solidFill>
                          <a:effectLst/>
                          <a:latin typeface="Calibri" panose="020F0502020204030204" pitchFamily="34" charset="0"/>
                          <a:ea typeface="+mn-ea"/>
                          <a:cs typeface="+mn-cs"/>
                        </a:rPr>
                        <a:t>-19,10%</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dirty="0">
                          <a:solidFill>
                            <a:srgbClr val="000000"/>
                          </a:solidFill>
                          <a:effectLst/>
                          <a:latin typeface="Calibri" panose="020F0502020204030204" pitchFamily="34" charset="0"/>
                        </a:rPr>
                        <a:t>1,74%</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346330396"/>
                  </a:ext>
                </a:extLst>
              </a:tr>
              <a:tr h="185493">
                <a:tc>
                  <a:txBody>
                    <a:bodyPr/>
                    <a:lstStyle/>
                    <a:p>
                      <a:pPr algn="ctr" fontAlgn="b"/>
                      <a:r>
                        <a:rPr lang="cs-CZ" sz="1300" b="0" i="0" u="none" strike="noStrike">
                          <a:solidFill>
                            <a:srgbClr val="000000"/>
                          </a:solidFill>
                          <a:effectLst/>
                          <a:latin typeface="Calibri" panose="020F0502020204030204" pitchFamily="34" charset="0"/>
                        </a:rPr>
                        <a:t>5400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cs-CZ" sz="1300" b="0" i="0" u="none" strike="noStrike" dirty="0">
                          <a:solidFill>
                            <a:srgbClr val="000000"/>
                          </a:solidFill>
                          <a:effectLst/>
                          <a:latin typeface="Calibri" panose="020F0502020204030204" pitchFamily="34" charset="0"/>
                        </a:rPr>
                        <a:t>Janáčkova akademie múzických umění</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dirty="0">
                          <a:solidFill>
                            <a:srgbClr val="000000"/>
                          </a:solidFill>
                          <a:effectLst/>
                          <a:latin typeface="Calibri" panose="020F0502020204030204" pitchFamily="34" charset="0"/>
                        </a:rPr>
                        <a:t>255</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dirty="0">
                          <a:solidFill>
                            <a:srgbClr val="000000"/>
                          </a:solidFill>
                          <a:effectLst/>
                          <a:latin typeface="Calibri" panose="020F0502020204030204" pitchFamily="34" charset="0"/>
                        </a:rPr>
                        <a:t>1 505</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dirty="0">
                          <a:solidFill>
                            <a:srgbClr val="000000"/>
                          </a:solidFill>
                          <a:effectLst/>
                          <a:latin typeface="Calibri" panose="020F0502020204030204" pitchFamily="34" charset="0"/>
                        </a:rPr>
                        <a:t>5,90</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a:solidFill>
                            <a:srgbClr val="000000"/>
                          </a:solidFill>
                          <a:effectLst/>
                          <a:latin typeface="Calibri" panose="020F0502020204030204" pitchFamily="34" charset="0"/>
                        </a:rPr>
                        <a:t>229</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dirty="0">
                          <a:solidFill>
                            <a:srgbClr val="000000"/>
                          </a:solidFill>
                          <a:effectLst/>
                          <a:latin typeface="Calibri" panose="020F0502020204030204" pitchFamily="34" charset="0"/>
                        </a:rPr>
                        <a:t>1 351</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dirty="0">
                          <a:solidFill>
                            <a:srgbClr val="000000"/>
                          </a:solidFill>
                          <a:effectLst/>
                          <a:latin typeface="Calibri" panose="020F0502020204030204" pitchFamily="34" charset="0"/>
                        </a:rPr>
                        <a:t>5,90</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dirty="0">
                          <a:solidFill>
                            <a:srgbClr val="000000"/>
                          </a:solidFill>
                          <a:effectLst/>
                          <a:latin typeface="Calibri" panose="020F0502020204030204" pitchFamily="34" charset="0"/>
                        </a:rPr>
                        <a:t>11,35%</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cs-CZ" sz="1300" b="0" i="0" u="none" strike="noStrike" dirty="0">
                          <a:solidFill>
                            <a:srgbClr val="000000"/>
                          </a:solidFill>
                          <a:effectLst/>
                          <a:latin typeface="Calibri" panose="020F0502020204030204" pitchFamily="34" charset="0"/>
                        </a:rPr>
                        <a:t>0,00%</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61782018"/>
                  </a:ext>
                </a:extLst>
              </a:tr>
              <a:tr h="185493">
                <a:tc>
                  <a:txBody>
                    <a:bodyPr/>
                    <a:lstStyle/>
                    <a:p>
                      <a:pPr algn="ctr" fontAlgn="b"/>
                      <a:r>
                        <a:rPr lang="cs-CZ" sz="1300" b="0" i="0" u="none" strike="noStrike" dirty="0">
                          <a:solidFill>
                            <a:srgbClr val="000000"/>
                          </a:solidFill>
                          <a:effectLst/>
                          <a:latin typeface="Calibri" panose="020F0502020204030204" pitchFamily="34" charset="0"/>
                        </a:rPr>
                        <a:t>5500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cs-CZ" sz="1300" b="0" i="0" u="none" strike="noStrike" dirty="0">
                          <a:solidFill>
                            <a:srgbClr val="000000"/>
                          </a:solidFill>
                          <a:effectLst/>
                          <a:latin typeface="Calibri" panose="020F0502020204030204" pitchFamily="34" charset="0"/>
                        </a:rPr>
                        <a:t>Vysoká škola polytechnická Jihlava</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1 169</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1 639</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1,40</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1 134</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1 602</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1,41</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cs-CZ" sz="1300" b="0" i="0" u="none" strike="noStrike">
                          <a:solidFill>
                            <a:srgbClr val="000000"/>
                          </a:solidFill>
                          <a:effectLst/>
                          <a:latin typeface="Calibri" panose="020F0502020204030204" pitchFamily="34" charset="0"/>
                        </a:rPr>
                        <a:t>3,13%</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-0,82%</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37998693"/>
                  </a:ext>
                </a:extLst>
              </a:tr>
              <a:tr h="194768">
                <a:tc>
                  <a:txBody>
                    <a:bodyPr/>
                    <a:lstStyle/>
                    <a:p>
                      <a:pPr algn="ctr" fontAlgn="b"/>
                      <a:r>
                        <a:rPr lang="cs-CZ" sz="1300" b="0" i="0" u="none" strike="noStrike">
                          <a:solidFill>
                            <a:srgbClr val="000000"/>
                          </a:solidFill>
                          <a:effectLst/>
                          <a:latin typeface="Calibri" panose="020F0502020204030204" pitchFamily="34" charset="0"/>
                        </a:rPr>
                        <a:t>5600</a:t>
                      </a:r>
                    </a:p>
                  </a:txBody>
                  <a:tcPr marL="7464" marR="7464"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cs-CZ" sz="1300" b="0" i="0" u="none" strike="noStrike" dirty="0">
                          <a:solidFill>
                            <a:srgbClr val="000000"/>
                          </a:solidFill>
                          <a:effectLst/>
                          <a:latin typeface="Calibri" panose="020F0502020204030204" pitchFamily="34" charset="0"/>
                        </a:rPr>
                        <a:t>Vysoká škola technická a ekonomická v Českých Budějovicích</a:t>
                      </a:r>
                    </a:p>
                  </a:txBody>
                  <a:tcPr marL="7464" marR="7464"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cs-CZ" sz="1300" b="0" i="0" u="none" strike="noStrike">
                          <a:solidFill>
                            <a:srgbClr val="000000"/>
                          </a:solidFill>
                          <a:effectLst/>
                          <a:latin typeface="Calibri" panose="020F0502020204030204" pitchFamily="34" charset="0"/>
                        </a:rPr>
                        <a:t>1 485</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1 983</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1,34</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1 184</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1 614</a:t>
                      </a:r>
                    </a:p>
                  </a:txBody>
                  <a:tcPr marL="7464" marR="67173" marT="7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1,36</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25,42%</a:t>
                      </a:r>
                    </a:p>
                  </a:txBody>
                  <a:tcPr marL="7464" marR="67173" marT="74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cs-CZ" sz="1300" b="0" i="0" u="none" strike="noStrike" dirty="0">
                          <a:solidFill>
                            <a:srgbClr val="000000"/>
                          </a:solidFill>
                          <a:effectLst/>
                          <a:latin typeface="Calibri" panose="020F0502020204030204" pitchFamily="34" charset="0"/>
                        </a:rPr>
                        <a:t>-2,04%</a:t>
                      </a:r>
                    </a:p>
                  </a:txBody>
                  <a:tcPr marL="7464" marR="67173" marT="74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10318866"/>
                  </a:ext>
                </a:extLst>
              </a:tr>
            </a:tbl>
          </a:graphicData>
        </a:graphic>
      </p:graphicFrame>
      <p:sp>
        <p:nvSpPr>
          <p:cNvPr id="8" name="TextovéPole 7">
            <a:extLst>
              <a:ext uri="{FF2B5EF4-FFF2-40B4-BE49-F238E27FC236}">
                <a16:creationId xmlns:a16="http://schemas.microsoft.com/office/drawing/2014/main" id="{0A7DD568-8A86-20E0-1288-FCCF4FF77BCE}"/>
              </a:ext>
            </a:extLst>
          </p:cNvPr>
          <p:cNvSpPr txBox="1"/>
          <p:nvPr/>
        </p:nvSpPr>
        <p:spPr>
          <a:xfrm>
            <a:off x="185075" y="6611779"/>
            <a:ext cx="6097712" cy="246221"/>
          </a:xfrm>
          <a:prstGeom prst="rect">
            <a:avLst/>
          </a:prstGeom>
          <a:noFill/>
        </p:spPr>
        <p:txBody>
          <a:bodyPr wrap="square">
            <a:spAutoFit/>
          </a:bodyPr>
          <a:lstStyle/>
          <a:p>
            <a:pPr marL="0" indent="0">
              <a:buNone/>
            </a:pPr>
            <a:r>
              <a:rPr lang="cs-CZ" sz="1000" dirty="0"/>
              <a:t>Zdroj: Podklad pro RK dne 10.12.2024</a:t>
            </a:r>
          </a:p>
        </p:txBody>
      </p:sp>
    </p:spTree>
    <p:extLst>
      <p:ext uri="{BB962C8B-B14F-4D97-AF65-F5344CB8AC3E}">
        <p14:creationId xmlns:p14="http://schemas.microsoft.com/office/powerpoint/2010/main" val="3625225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AC80AD-B1B9-D2FE-9DA5-FDAF0C6D3B36}"/>
              </a:ext>
            </a:extLst>
          </p:cNvPr>
          <p:cNvSpPr>
            <a:spLocks noGrp="1"/>
          </p:cNvSpPr>
          <p:nvPr>
            <p:ph type="ctrTitle"/>
          </p:nvPr>
        </p:nvSpPr>
        <p:spPr/>
        <p:txBody>
          <a:bodyPr/>
          <a:lstStyle/>
          <a:p>
            <a:r>
              <a:rPr lang="cs-CZ" dirty="0"/>
              <a:t>Děkuji za pozornost</a:t>
            </a:r>
          </a:p>
        </p:txBody>
      </p:sp>
      <p:sp>
        <p:nvSpPr>
          <p:cNvPr id="3" name="Podnadpis 2">
            <a:extLst>
              <a:ext uri="{FF2B5EF4-FFF2-40B4-BE49-F238E27FC236}">
                <a16:creationId xmlns:a16="http://schemas.microsoft.com/office/drawing/2014/main" id="{57FA5191-07D3-3C6D-B369-5B72DF8D20F5}"/>
              </a:ext>
            </a:extLst>
          </p:cNvPr>
          <p:cNvSpPr>
            <a:spLocks noGrp="1"/>
          </p:cNvSpPr>
          <p:nvPr>
            <p:ph type="subTitle" idx="1"/>
          </p:nvPr>
        </p:nvSpPr>
        <p:spPr/>
        <p:txBody>
          <a:bodyPr/>
          <a:lstStyle/>
          <a:p>
            <a:r>
              <a:rPr lang="cs-CZ" dirty="0">
                <a:hlinkClick r:id="rId2"/>
              </a:rPr>
              <a:t>benesova@pef.czu.cz</a:t>
            </a:r>
            <a:r>
              <a:rPr lang="cs-CZ" dirty="0"/>
              <a:t> </a:t>
            </a:r>
          </a:p>
        </p:txBody>
      </p:sp>
    </p:spTree>
    <p:extLst>
      <p:ext uri="{BB962C8B-B14F-4D97-AF65-F5344CB8AC3E}">
        <p14:creationId xmlns:p14="http://schemas.microsoft.com/office/powerpoint/2010/main" val="3620724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AD9DE9-788F-FF9D-FC8E-E0534A1B19DE}"/>
              </a:ext>
            </a:extLst>
          </p:cNvPr>
          <p:cNvSpPr>
            <a:spLocks noGrp="1"/>
          </p:cNvSpPr>
          <p:nvPr>
            <p:ph type="title"/>
          </p:nvPr>
        </p:nvSpPr>
        <p:spPr/>
        <p:txBody>
          <a:bodyPr/>
          <a:lstStyle/>
          <a:p>
            <a:r>
              <a:rPr lang="cs-CZ" dirty="0"/>
              <a:t>Vládní výbor pro strategické investice (VVSI) </a:t>
            </a:r>
          </a:p>
        </p:txBody>
      </p:sp>
      <p:sp>
        <p:nvSpPr>
          <p:cNvPr id="3" name="Zástupný obsah 2">
            <a:extLst>
              <a:ext uri="{FF2B5EF4-FFF2-40B4-BE49-F238E27FC236}">
                <a16:creationId xmlns:a16="http://schemas.microsoft.com/office/drawing/2014/main" id="{06AB2998-C91F-9DC6-CA3A-7BFCA8CC740C}"/>
              </a:ext>
            </a:extLst>
          </p:cNvPr>
          <p:cNvSpPr>
            <a:spLocks noGrp="1"/>
          </p:cNvSpPr>
          <p:nvPr>
            <p:ph idx="1"/>
          </p:nvPr>
        </p:nvSpPr>
        <p:spPr/>
        <p:txBody>
          <a:bodyPr>
            <a:normAutofit fontScale="92500" lnSpcReduction="20000"/>
          </a:bodyPr>
          <a:lstStyle/>
          <a:p>
            <a:r>
              <a:rPr lang="cs-CZ" b="1" i="0" dirty="0">
                <a:solidFill>
                  <a:srgbClr val="3B3B3B"/>
                </a:solidFill>
                <a:effectLst/>
                <a:latin typeface="Roboto" panose="02000000000000000000" pitchFamily="2" charset="0"/>
              </a:rPr>
              <a:t>V úterý 4. února 2025 se ve Strakově akademii konalo již osmé zasedání Vládního výboru pro strategické investice.</a:t>
            </a:r>
          </a:p>
          <a:p>
            <a:endParaRPr lang="cs-CZ" b="1" dirty="0">
              <a:solidFill>
                <a:srgbClr val="3B3B3B"/>
              </a:solidFill>
              <a:latin typeface="Roboto" panose="02000000000000000000" pitchFamily="2" charset="0"/>
            </a:endParaRPr>
          </a:p>
          <a:p>
            <a:r>
              <a:rPr lang="cs-CZ" b="0" i="0" dirty="0">
                <a:solidFill>
                  <a:srgbClr val="3B3B3B"/>
                </a:solidFill>
                <a:effectLst/>
                <a:latin typeface="Roboto" panose="02000000000000000000" pitchFamily="2" charset="0"/>
              </a:rPr>
              <a:t>Výbor projednal systém </a:t>
            </a:r>
            <a:r>
              <a:rPr lang="cs-CZ" b="0" i="0" dirty="0" err="1">
                <a:solidFill>
                  <a:srgbClr val="3B3B3B"/>
                </a:solidFill>
                <a:effectLst/>
                <a:latin typeface="Roboto" panose="02000000000000000000" pitchFamily="2" charset="0"/>
              </a:rPr>
              <a:t>kontraktového</a:t>
            </a:r>
            <a:r>
              <a:rPr lang="cs-CZ" b="0" i="0" dirty="0">
                <a:solidFill>
                  <a:srgbClr val="3B3B3B"/>
                </a:solidFill>
                <a:effectLst/>
                <a:latin typeface="Roboto" panose="02000000000000000000" pitchFamily="2" charset="0"/>
              </a:rPr>
              <a:t> financování vysokých škol. „</a:t>
            </a:r>
            <a:r>
              <a:rPr lang="cs-CZ" b="0" i="1" dirty="0">
                <a:solidFill>
                  <a:srgbClr val="3B3B3B"/>
                </a:solidFill>
                <a:effectLst/>
                <a:latin typeface="Roboto" panose="02000000000000000000" pitchFamily="2" charset="0"/>
              </a:rPr>
              <a:t>Chceme, aby Česko bylo pro investory ještě lákavější. Věříme, že bez kvalitního vzdělání bychom mohli ztratit konkurenceschopnost a zpomalit hospodářský růst. Proto vytváříme jasná pravidla a podporujeme moderní technologie – například i prostřednictvím nového systému financování na univerzitách. Dnes jsme na Vládním výboru pro strategické investice představili projekt, který umožní státu a vysokým školám uzavřít smlouvy o tom, jaké odborníky je potřeba vzdělávat pro klíčové oblasti průmyslu. Tento pilotní program odstartujeme ve spolupráci s ČVUT, VUT a největšími českými firmami v oblasti polovodičů,“ </a:t>
            </a:r>
            <a:r>
              <a:rPr lang="cs-CZ" b="0" i="0" dirty="0">
                <a:solidFill>
                  <a:srgbClr val="3B3B3B"/>
                </a:solidFill>
                <a:effectLst/>
                <a:latin typeface="Roboto" panose="02000000000000000000" pitchFamily="2" charset="0"/>
              </a:rPr>
              <a:t>uvedl premiér Fiala.</a:t>
            </a:r>
            <a:endParaRPr lang="cs-CZ" dirty="0"/>
          </a:p>
        </p:txBody>
      </p:sp>
      <p:sp>
        <p:nvSpPr>
          <p:cNvPr id="5" name="TextovéPole 4">
            <a:extLst>
              <a:ext uri="{FF2B5EF4-FFF2-40B4-BE49-F238E27FC236}">
                <a16:creationId xmlns:a16="http://schemas.microsoft.com/office/drawing/2014/main" id="{982F27BD-AA52-1F81-BE69-DFFE013A522F}"/>
              </a:ext>
            </a:extLst>
          </p:cNvPr>
          <p:cNvSpPr txBox="1"/>
          <p:nvPr/>
        </p:nvSpPr>
        <p:spPr>
          <a:xfrm>
            <a:off x="0" y="6596390"/>
            <a:ext cx="12192000" cy="430887"/>
          </a:xfrm>
          <a:prstGeom prst="rect">
            <a:avLst/>
          </a:prstGeom>
          <a:noFill/>
        </p:spPr>
        <p:txBody>
          <a:bodyPr wrap="square">
            <a:spAutoFit/>
          </a:bodyPr>
          <a:lstStyle/>
          <a:p>
            <a:r>
              <a:rPr lang="cs-CZ" sz="1100" dirty="0"/>
              <a:t>Zdroj: Vláda ČR, </a:t>
            </a:r>
            <a:r>
              <a:rPr lang="cs-CZ" sz="1100" dirty="0" err="1"/>
              <a:t>available</a:t>
            </a:r>
            <a:r>
              <a:rPr lang="cs-CZ" sz="1100" dirty="0"/>
              <a:t>: </a:t>
            </a:r>
            <a:r>
              <a:rPr lang="cs-CZ" sz="1100" dirty="0">
                <a:hlinkClick r:id="rId2"/>
              </a:rPr>
              <a:t>https://vlada.gov.cz/cz/media-centrum/aktualne/vladni-vybor-pro-strategicke-investice-resil-kontraktove-financovani-vysokych-skol-ci-system-hodnoceni-investicnich-pobidek-218219/#</a:t>
            </a:r>
            <a:r>
              <a:rPr lang="cs-CZ" sz="1100" dirty="0"/>
              <a:t> (cit. 2025/03/19)</a:t>
            </a:r>
          </a:p>
        </p:txBody>
      </p:sp>
    </p:spTree>
    <p:extLst>
      <p:ext uri="{BB962C8B-B14F-4D97-AF65-F5344CB8AC3E}">
        <p14:creationId xmlns:p14="http://schemas.microsoft.com/office/powerpoint/2010/main" val="266083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2B1A9386-9749-135C-7D1B-6131A81E0453}"/>
              </a:ext>
            </a:extLst>
          </p:cNvPr>
          <p:cNvPicPr>
            <a:picLocks noChangeAspect="1"/>
          </p:cNvPicPr>
          <p:nvPr/>
        </p:nvPicPr>
        <p:blipFill>
          <a:blip r:embed="rId2"/>
          <a:stretch>
            <a:fillRect/>
          </a:stretch>
        </p:blipFill>
        <p:spPr>
          <a:xfrm>
            <a:off x="1668348" y="0"/>
            <a:ext cx="8855304" cy="6858000"/>
          </a:xfrm>
          <a:prstGeom prst="rect">
            <a:avLst/>
          </a:prstGeom>
        </p:spPr>
      </p:pic>
      <p:sp>
        <p:nvSpPr>
          <p:cNvPr id="5" name="TextovéPole 4">
            <a:extLst>
              <a:ext uri="{FF2B5EF4-FFF2-40B4-BE49-F238E27FC236}">
                <a16:creationId xmlns:a16="http://schemas.microsoft.com/office/drawing/2014/main" id="{A685709B-B4A0-848E-50DB-11C7F49FACC5}"/>
              </a:ext>
            </a:extLst>
          </p:cNvPr>
          <p:cNvSpPr txBox="1"/>
          <p:nvPr/>
        </p:nvSpPr>
        <p:spPr>
          <a:xfrm>
            <a:off x="7620001" y="6304002"/>
            <a:ext cx="4572000" cy="553998"/>
          </a:xfrm>
          <a:prstGeom prst="rect">
            <a:avLst/>
          </a:prstGeom>
          <a:noFill/>
        </p:spPr>
        <p:txBody>
          <a:bodyPr wrap="square">
            <a:spAutoFit/>
          </a:bodyPr>
          <a:lstStyle/>
          <a:p>
            <a:pPr algn="l"/>
            <a:endParaRPr lang="cs-CZ" sz="800" b="0" i="0" u="none" strike="noStrike" baseline="0" dirty="0">
              <a:solidFill>
                <a:srgbClr val="000000"/>
              </a:solidFill>
              <a:latin typeface="Aptos" panose="020B0004020202020204" pitchFamily="34" charset="0"/>
            </a:endParaRPr>
          </a:p>
          <a:p>
            <a:r>
              <a:rPr lang="cs-CZ" sz="1100" b="0" i="0" u="none" strike="noStrike" baseline="0" dirty="0">
                <a:solidFill>
                  <a:srgbClr val="000000"/>
                </a:solidFill>
                <a:latin typeface="Aptos" panose="020B0004020202020204" pitchFamily="34" charset="0"/>
              </a:rPr>
              <a:t> Zdroj: Janíček (2024) </a:t>
            </a:r>
            <a:r>
              <a:rPr lang="cs-CZ" sz="1100" dirty="0">
                <a:solidFill>
                  <a:srgbClr val="000000"/>
                </a:solidFill>
                <a:latin typeface="Aptos" panose="020B0004020202020204" pitchFamily="34" charset="0"/>
              </a:rPr>
              <a:t>Financování VŠ v </a:t>
            </a:r>
            <a:r>
              <a:rPr lang="cs-CZ" sz="1100" dirty="0" err="1">
                <a:solidFill>
                  <a:srgbClr val="000000"/>
                </a:solidFill>
                <a:latin typeface="Aptos" panose="020B0004020202020204" pitchFamily="34" charset="0"/>
              </a:rPr>
              <a:t>ČRpolitiky</a:t>
            </a:r>
            <a:r>
              <a:rPr lang="cs-CZ" sz="1100" dirty="0">
                <a:solidFill>
                  <a:srgbClr val="000000"/>
                </a:solidFill>
                <a:latin typeface="Aptos" panose="020B0004020202020204" pitchFamily="34" charset="0"/>
              </a:rPr>
              <a:t>, modely, perspektivy v kontextu </a:t>
            </a:r>
            <a:r>
              <a:rPr lang="cs-CZ" sz="1100" dirty="0" err="1">
                <a:solidFill>
                  <a:srgbClr val="000000"/>
                </a:solidFill>
                <a:latin typeface="Aptos" panose="020B0004020202020204" pitchFamily="34" charset="0"/>
              </a:rPr>
              <a:t>kontraktového</a:t>
            </a:r>
            <a:r>
              <a:rPr lang="cs-CZ" sz="1100" dirty="0">
                <a:solidFill>
                  <a:srgbClr val="000000"/>
                </a:solidFill>
                <a:latin typeface="Aptos" panose="020B0004020202020204" pitchFamily="34" charset="0"/>
              </a:rPr>
              <a:t> </a:t>
            </a:r>
            <a:r>
              <a:rPr lang="cs-CZ" sz="1100" dirty="0" err="1">
                <a:solidFill>
                  <a:srgbClr val="000000"/>
                </a:solidFill>
                <a:latin typeface="Aptos" panose="020B0004020202020204" pitchFamily="34" charset="0"/>
              </a:rPr>
              <a:t>financováníEUA</a:t>
            </a:r>
            <a:r>
              <a:rPr lang="cs-CZ" sz="1100" dirty="0">
                <a:solidFill>
                  <a:srgbClr val="000000"/>
                </a:solidFill>
                <a:latin typeface="Aptos" panose="020B0004020202020204" pitchFamily="34" charset="0"/>
              </a:rPr>
              <a:t> </a:t>
            </a:r>
            <a:r>
              <a:rPr lang="cs-CZ" sz="1100" dirty="0" err="1">
                <a:solidFill>
                  <a:srgbClr val="000000"/>
                </a:solidFill>
                <a:latin typeface="Aptos" panose="020B0004020202020204" pitchFamily="34" charset="0"/>
              </a:rPr>
              <a:t>Funding</a:t>
            </a:r>
            <a:r>
              <a:rPr lang="cs-CZ" sz="1100" dirty="0">
                <a:solidFill>
                  <a:srgbClr val="000000"/>
                </a:solidFill>
                <a:latin typeface="Aptos" panose="020B0004020202020204" pitchFamily="34" charset="0"/>
              </a:rPr>
              <a:t> </a:t>
            </a:r>
            <a:r>
              <a:rPr lang="cs-CZ" sz="1100" dirty="0" err="1">
                <a:solidFill>
                  <a:srgbClr val="000000"/>
                </a:solidFill>
                <a:latin typeface="Aptos" panose="020B0004020202020204" pitchFamily="34" charset="0"/>
              </a:rPr>
              <a:t>Forum</a:t>
            </a:r>
            <a:r>
              <a:rPr lang="cs-CZ" sz="1100" dirty="0">
                <a:solidFill>
                  <a:srgbClr val="000000"/>
                </a:solidFill>
                <a:latin typeface="Aptos" panose="020B0004020202020204" pitchFamily="34" charset="0"/>
              </a:rPr>
              <a:t> 2024</a:t>
            </a:r>
          </a:p>
        </p:txBody>
      </p:sp>
    </p:spTree>
    <p:extLst>
      <p:ext uri="{BB962C8B-B14F-4D97-AF65-F5344CB8AC3E}">
        <p14:creationId xmlns:p14="http://schemas.microsoft.com/office/powerpoint/2010/main" val="1131609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F054633-636C-8D7E-76BC-9A89B85E3754}"/>
              </a:ext>
            </a:extLst>
          </p:cNvPr>
          <p:cNvSpPr>
            <a:spLocks noGrp="1"/>
          </p:cNvSpPr>
          <p:nvPr>
            <p:ph type="title"/>
          </p:nvPr>
        </p:nvSpPr>
        <p:spPr/>
        <p:txBody>
          <a:bodyPr>
            <a:normAutofit/>
          </a:bodyPr>
          <a:lstStyle/>
          <a:p>
            <a:r>
              <a:rPr lang="cs-CZ" dirty="0"/>
              <a:t>PS Kontraktové financování (VVSI)  </a:t>
            </a:r>
          </a:p>
        </p:txBody>
      </p:sp>
      <p:sp>
        <p:nvSpPr>
          <p:cNvPr id="8" name="Zástupný obsah 7">
            <a:extLst>
              <a:ext uri="{FF2B5EF4-FFF2-40B4-BE49-F238E27FC236}">
                <a16:creationId xmlns:a16="http://schemas.microsoft.com/office/drawing/2014/main" id="{CFCA9258-D6F2-958C-7C99-2E7F6DDBB88C}"/>
              </a:ext>
            </a:extLst>
          </p:cNvPr>
          <p:cNvSpPr>
            <a:spLocks noGrp="1"/>
          </p:cNvSpPr>
          <p:nvPr>
            <p:ph idx="1"/>
          </p:nvPr>
        </p:nvSpPr>
        <p:spPr/>
        <p:txBody>
          <a:bodyPr/>
          <a:lstStyle/>
          <a:p>
            <a:r>
              <a:rPr lang="cs-CZ" dirty="0"/>
              <a:t>ÚV ČR – Mgr. Tomáš Hruda (tajemník VVSI) </a:t>
            </a:r>
          </a:p>
          <a:p>
            <a:r>
              <a:rPr lang="cs-CZ" dirty="0"/>
              <a:t>Jednání od počátku února</a:t>
            </a:r>
          </a:p>
          <a:p>
            <a:r>
              <a:rPr lang="cs-CZ" dirty="0"/>
              <a:t>Výstup je předpokládán na konci června </a:t>
            </a:r>
          </a:p>
          <a:p>
            <a:endParaRPr lang="cs-CZ" dirty="0"/>
          </a:p>
          <a:p>
            <a:r>
              <a:rPr lang="cs-CZ" dirty="0"/>
              <a:t>Za RVŠ:</a:t>
            </a:r>
          </a:p>
          <a:p>
            <a:pPr lvl="1"/>
            <a:r>
              <a:rPr lang="cs-CZ" dirty="0"/>
              <a:t>prof. </a:t>
            </a:r>
            <a:r>
              <a:rPr lang="cs-CZ" dirty="0" err="1"/>
              <a:t>Kašparovský</a:t>
            </a:r>
            <a:endParaRPr lang="cs-CZ" dirty="0"/>
          </a:p>
          <a:p>
            <a:pPr lvl="1"/>
            <a:r>
              <a:rPr lang="cs-CZ" dirty="0"/>
              <a:t>prof. Skládanka</a:t>
            </a:r>
          </a:p>
          <a:p>
            <a:pPr lvl="1"/>
            <a:r>
              <a:rPr lang="cs-CZ" dirty="0"/>
              <a:t>doc. Janoušek</a:t>
            </a:r>
          </a:p>
          <a:p>
            <a:pPr lvl="1"/>
            <a:r>
              <a:rPr lang="cs-CZ" dirty="0"/>
              <a:t>doc. Benešová </a:t>
            </a:r>
          </a:p>
        </p:txBody>
      </p:sp>
    </p:spTree>
    <p:extLst>
      <p:ext uri="{BB962C8B-B14F-4D97-AF65-F5344CB8AC3E}">
        <p14:creationId xmlns:p14="http://schemas.microsoft.com/office/powerpoint/2010/main" val="166669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B85E3A-C74D-472B-CDCE-9DA1A34D8ABC}"/>
              </a:ext>
            </a:extLst>
          </p:cNvPr>
          <p:cNvSpPr>
            <a:spLocks noGrp="1"/>
          </p:cNvSpPr>
          <p:nvPr>
            <p:ph type="title"/>
          </p:nvPr>
        </p:nvSpPr>
        <p:spPr/>
        <p:txBody>
          <a:bodyPr/>
          <a:lstStyle/>
          <a:p>
            <a:r>
              <a:rPr lang="cs-CZ" dirty="0"/>
              <a:t>Kontraktové financování – </a:t>
            </a:r>
            <a:r>
              <a:rPr lang="cs-CZ" dirty="0" err="1"/>
              <a:t>dialogue</a:t>
            </a:r>
            <a:r>
              <a:rPr lang="cs-CZ" dirty="0"/>
              <a:t> </a:t>
            </a:r>
            <a:r>
              <a:rPr lang="cs-CZ" dirty="0" err="1"/>
              <a:t>based</a:t>
            </a:r>
            <a:r>
              <a:rPr lang="cs-CZ" dirty="0"/>
              <a:t> </a:t>
            </a:r>
            <a:r>
              <a:rPr lang="cs-CZ" dirty="0" err="1"/>
              <a:t>funding</a:t>
            </a:r>
            <a:r>
              <a:rPr lang="cs-CZ" dirty="0"/>
              <a:t> </a:t>
            </a:r>
          </a:p>
        </p:txBody>
      </p:sp>
      <p:pic>
        <p:nvPicPr>
          <p:cNvPr id="5" name="Zástupný obsah 4">
            <a:extLst>
              <a:ext uri="{FF2B5EF4-FFF2-40B4-BE49-F238E27FC236}">
                <a16:creationId xmlns:a16="http://schemas.microsoft.com/office/drawing/2014/main" id="{93C72E3E-5D85-C42E-DB71-984541340D75}"/>
              </a:ext>
            </a:extLst>
          </p:cNvPr>
          <p:cNvPicPr>
            <a:picLocks noGrp="1" noChangeAspect="1"/>
          </p:cNvPicPr>
          <p:nvPr>
            <p:ph idx="1"/>
          </p:nvPr>
        </p:nvPicPr>
        <p:blipFill>
          <a:blip r:embed="rId2"/>
          <a:stretch>
            <a:fillRect/>
          </a:stretch>
        </p:blipFill>
        <p:spPr>
          <a:xfrm>
            <a:off x="657446" y="2469696"/>
            <a:ext cx="10515600" cy="1918607"/>
          </a:xfrm>
        </p:spPr>
      </p:pic>
      <p:sp>
        <p:nvSpPr>
          <p:cNvPr id="6" name="TextovéPole 5">
            <a:extLst>
              <a:ext uri="{FF2B5EF4-FFF2-40B4-BE49-F238E27FC236}">
                <a16:creationId xmlns:a16="http://schemas.microsoft.com/office/drawing/2014/main" id="{F304C1C3-1599-CA9D-3BF1-21F8BD490F27}"/>
              </a:ext>
            </a:extLst>
          </p:cNvPr>
          <p:cNvSpPr txBox="1"/>
          <p:nvPr/>
        </p:nvSpPr>
        <p:spPr>
          <a:xfrm>
            <a:off x="20321" y="6473279"/>
            <a:ext cx="12039600" cy="384721"/>
          </a:xfrm>
          <a:prstGeom prst="rect">
            <a:avLst/>
          </a:prstGeom>
          <a:noFill/>
        </p:spPr>
        <p:txBody>
          <a:bodyPr wrap="square">
            <a:spAutoFit/>
          </a:bodyPr>
          <a:lstStyle/>
          <a:p>
            <a:pPr algn="l"/>
            <a:endParaRPr lang="cs-CZ" sz="800" b="0" i="0" u="none" strike="noStrike" baseline="0" dirty="0">
              <a:solidFill>
                <a:srgbClr val="000000"/>
              </a:solidFill>
              <a:latin typeface="Aptos" panose="020B0004020202020204" pitchFamily="34" charset="0"/>
            </a:endParaRPr>
          </a:p>
          <a:p>
            <a:r>
              <a:rPr lang="cs-CZ" sz="1100" b="0" i="0" u="none" strike="noStrike" baseline="0" dirty="0">
                <a:solidFill>
                  <a:srgbClr val="000000"/>
                </a:solidFill>
                <a:latin typeface="Aptos" panose="020B0004020202020204" pitchFamily="34" charset="0"/>
              </a:rPr>
              <a:t> Zdroj: Janíček (2024) </a:t>
            </a:r>
            <a:r>
              <a:rPr lang="cs-CZ" sz="1100" dirty="0">
                <a:solidFill>
                  <a:srgbClr val="000000"/>
                </a:solidFill>
                <a:latin typeface="Aptos" panose="020B0004020202020204" pitchFamily="34" charset="0"/>
              </a:rPr>
              <a:t>Financování VŠ v </a:t>
            </a:r>
            <a:r>
              <a:rPr lang="cs-CZ" sz="1100" dirty="0" err="1">
                <a:solidFill>
                  <a:srgbClr val="000000"/>
                </a:solidFill>
                <a:latin typeface="Aptos" panose="020B0004020202020204" pitchFamily="34" charset="0"/>
              </a:rPr>
              <a:t>ČRpolitiky</a:t>
            </a:r>
            <a:r>
              <a:rPr lang="cs-CZ" sz="1100" dirty="0">
                <a:solidFill>
                  <a:srgbClr val="000000"/>
                </a:solidFill>
                <a:latin typeface="Aptos" panose="020B0004020202020204" pitchFamily="34" charset="0"/>
              </a:rPr>
              <a:t>, modely, perspektivy v kontextu </a:t>
            </a:r>
            <a:r>
              <a:rPr lang="cs-CZ" sz="1100" dirty="0" err="1">
                <a:solidFill>
                  <a:srgbClr val="000000"/>
                </a:solidFill>
                <a:latin typeface="Aptos" panose="020B0004020202020204" pitchFamily="34" charset="0"/>
              </a:rPr>
              <a:t>kontraktového</a:t>
            </a:r>
            <a:r>
              <a:rPr lang="cs-CZ" sz="1100" dirty="0">
                <a:solidFill>
                  <a:srgbClr val="000000"/>
                </a:solidFill>
                <a:latin typeface="Aptos" panose="020B0004020202020204" pitchFamily="34" charset="0"/>
              </a:rPr>
              <a:t> </a:t>
            </a:r>
            <a:r>
              <a:rPr lang="cs-CZ" sz="1100" dirty="0" err="1">
                <a:solidFill>
                  <a:srgbClr val="000000"/>
                </a:solidFill>
                <a:latin typeface="Aptos" panose="020B0004020202020204" pitchFamily="34" charset="0"/>
              </a:rPr>
              <a:t>financováníEUA</a:t>
            </a:r>
            <a:r>
              <a:rPr lang="cs-CZ" sz="1100" dirty="0">
                <a:solidFill>
                  <a:srgbClr val="000000"/>
                </a:solidFill>
                <a:latin typeface="Aptos" panose="020B0004020202020204" pitchFamily="34" charset="0"/>
              </a:rPr>
              <a:t> </a:t>
            </a:r>
            <a:r>
              <a:rPr lang="cs-CZ" sz="1100" dirty="0" err="1">
                <a:solidFill>
                  <a:srgbClr val="000000"/>
                </a:solidFill>
                <a:latin typeface="Aptos" panose="020B0004020202020204" pitchFamily="34" charset="0"/>
              </a:rPr>
              <a:t>Funding</a:t>
            </a:r>
            <a:r>
              <a:rPr lang="cs-CZ" sz="1100" dirty="0">
                <a:solidFill>
                  <a:srgbClr val="000000"/>
                </a:solidFill>
                <a:latin typeface="Aptos" panose="020B0004020202020204" pitchFamily="34" charset="0"/>
              </a:rPr>
              <a:t> </a:t>
            </a:r>
            <a:r>
              <a:rPr lang="cs-CZ" sz="1100" dirty="0" err="1">
                <a:solidFill>
                  <a:srgbClr val="000000"/>
                </a:solidFill>
                <a:latin typeface="Aptos" panose="020B0004020202020204" pitchFamily="34" charset="0"/>
              </a:rPr>
              <a:t>Forum</a:t>
            </a:r>
            <a:r>
              <a:rPr lang="cs-CZ" sz="1100" dirty="0">
                <a:solidFill>
                  <a:srgbClr val="000000"/>
                </a:solidFill>
                <a:latin typeface="Aptos" panose="020B0004020202020204" pitchFamily="34" charset="0"/>
              </a:rPr>
              <a:t> 2024</a:t>
            </a:r>
          </a:p>
        </p:txBody>
      </p:sp>
    </p:spTree>
    <p:extLst>
      <p:ext uri="{BB962C8B-B14F-4D97-AF65-F5344CB8AC3E}">
        <p14:creationId xmlns:p14="http://schemas.microsoft.com/office/powerpoint/2010/main" val="296744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A15C1F-92FE-768B-D5DB-6B394380EDBE}"/>
              </a:ext>
            </a:extLst>
          </p:cNvPr>
          <p:cNvSpPr>
            <a:spLocks noGrp="1"/>
          </p:cNvSpPr>
          <p:nvPr>
            <p:ph type="title"/>
          </p:nvPr>
        </p:nvSpPr>
        <p:spPr>
          <a:xfrm>
            <a:off x="838200" y="500062"/>
            <a:ext cx="10515600" cy="1325563"/>
          </a:xfrm>
        </p:spPr>
        <p:txBody>
          <a:bodyPr/>
          <a:lstStyle/>
          <a:p>
            <a:r>
              <a:rPr lang="cs-CZ" dirty="0"/>
              <a:t>Základní principy a východiska </a:t>
            </a:r>
            <a:r>
              <a:rPr lang="cs-CZ" dirty="0" err="1"/>
              <a:t>kontraktového</a:t>
            </a:r>
            <a:r>
              <a:rPr lang="cs-CZ" dirty="0"/>
              <a:t> financování</a:t>
            </a:r>
          </a:p>
        </p:txBody>
      </p:sp>
      <p:sp>
        <p:nvSpPr>
          <p:cNvPr id="3" name="Zástupný obsah 2">
            <a:extLst>
              <a:ext uri="{FF2B5EF4-FFF2-40B4-BE49-F238E27FC236}">
                <a16:creationId xmlns:a16="http://schemas.microsoft.com/office/drawing/2014/main" id="{585B34F6-AEBB-2AD9-7EC9-243BDAF4ABAA}"/>
              </a:ext>
            </a:extLst>
          </p:cNvPr>
          <p:cNvSpPr>
            <a:spLocks noGrp="1"/>
          </p:cNvSpPr>
          <p:nvPr>
            <p:ph idx="1"/>
          </p:nvPr>
        </p:nvSpPr>
        <p:spPr/>
        <p:txBody>
          <a:bodyPr/>
          <a:lstStyle/>
          <a:p>
            <a:pPr marL="0" indent="0">
              <a:buNone/>
            </a:pPr>
            <a:endParaRPr lang="cs-CZ" sz="1800" b="0" i="0" u="none" strike="noStrike" baseline="0" dirty="0">
              <a:solidFill>
                <a:srgbClr val="000000"/>
              </a:solidFill>
              <a:latin typeface="Arial" panose="020B0604020202020204" pitchFamily="34" charset="0"/>
            </a:endParaRPr>
          </a:p>
          <a:p>
            <a:r>
              <a:rPr lang="cs-CZ" sz="1800" b="0" i="0" u="none" strike="noStrike" baseline="0" dirty="0">
                <a:solidFill>
                  <a:srgbClr val="000000"/>
                </a:solidFill>
                <a:latin typeface="Arial" panose="020B0604020202020204" pitchFamily="34" charset="0"/>
              </a:rPr>
              <a:t>stát má v případě veřejného zájmu (jakého?) právo v omezeném rozsahu (jakém?) zasahovat formou (jakou?) do struktury a počtu studijních programů </a:t>
            </a:r>
          </a:p>
          <a:p>
            <a:r>
              <a:rPr lang="cs-CZ" sz="1800" b="0" i="0" u="none" strike="noStrike" baseline="0" dirty="0">
                <a:solidFill>
                  <a:srgbClr val="000000"/>
                </a:solidFill>
                <a:latin typeface="Arial" panose="020B0604020202020204" pitchFamily="34" charset="0"/>
              </a:rPr>
              <a:t>studijní programy v režimu KF jsou vždy designovány pro obecnou uplatnitelnost v oboru, nikoliv u konkrétního zaměstnavatele </a:t>
            </a:r>
          </a:p>
          <a:p>
            <a:r>
              <a:rPr lang="cs-CZ" sz="1800" b="0" i="0" u="none" strike="noStrike" baseline="0" dirty="0">
                <a:solidFill>
                  <a:srgbClr val="000000"/>
                </a:solidFill>
                <a:latin typeface="Arial" panose="020B0604020202020204" pitchFamily="34" charset="0"/>
              </a:rPr>
              <a:t>partnerem vysokých škol u </a:t>
            </a:r>
            <a:r>
              <a:rPr lang="cs-CZ" sz="1800" b="0" i="0" u="none" strike="noStrike" baseline="0" dirty="0" err="1">
                <a:solidFill>
                  <a:srgbClr val="000000"/>
                </a:solidFill>
                <a:latin typeface="Arial" panose="020B0604020202020204" pitchFamily="34" charset="0"/>
              </a:rPr>
              <a:t>kontraktového</a:t>
            </a:r>
            <a:r>
              <a:rPr lang="cs-CZ" sz="1800" b="0" i="0" u="none" strike="noStrike" baseline="0" dirty="0">
                <a:solidFill>
                  <a:srgbClr val="000000"/>
                </a:solidFill>
                <a:latin typeface="Arial" panose="020B0604020202020204" pitchFamily="34" charset="0"/>
              </a:rPr>
              <a:t> financování mohou být soukromé společnosti, jejich sdružení, případně stát, přičemž jejich participace je vždy podmíněna příspěvkem (in-</a:t>
            </a:r>
            <a:r>
              <a:rPr lang="cs-CZ" sz="1800" b="0" i="0" u="none" strike="noStrike" baseline="0" dirty="0" err="1">
                <a:solidFill>
                  <a:srgbClr val="000000"/>
                </a:solidFill>
                <a:latin typeface="Arial" panose="020B0604020202020204" pitchFamily="34" charset="0"/>
              </a:rPr>
              <a:t>kind</a:t>
            </a:r>
            <a:r>
              <a:rPr lang="cs-CZ" sz="1800" b="0" i="0" u="none" strike="noStrike" baseline="0" dirty="0">
                <a:solidFill>
                  <a:srgbClr val="000000"/>
                </a:solidFill>
                <a:latin typeface="Arial" panose="020B0604020202020204" pitchFamily="34" charset="0"/>
              </a:rPr>
              <a:t> a finančním) </a:t>
            </a:r>
          </a:p>
          <a:p>
            <a:endParaRPr lang="cs-CZ" sz="1800" b="0" i="0" u="none" strike="noStrike" baseline="0" dirty="0">
              <a:solidFill>
                <a:srgbClr val="000000"/>
              </a:solidFill>
              <a:latin typeface="Arial" panose="020B0604020202020204" pitchFamily="34" charset="0"/>
            </a:endParaRPr>
          </a:p>
          <a:p>
            <a:endParaRPr lang="cs-CZ" dirty="0"/>
          </a:p>
        </p:txBody>
      </p:sp>
    </p:spTree>
    <p:extLst>
      <p:ext uri="{BB962C8B-B14F-4D97-AF65-F5344CB8AC3E}">
        <p14:creationId xmlns:p14="http://schemas.microsoft.com/office/powerpoint/2010/main" val="107014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9CEF45-63B1-58D3-D76E-13654078D752}"/>
              </a:ext>
            </a:extLst>
          </p:cNvPr>
          <p:cNvSpPr>
            <a:spLocks noGrp="1"/>
          </p:cNvSpPr>
          <p:nvPr>
            <p:ph type="title"/>
          </p:nvPr>
        </p:nvSpPr>
        <p:spPr/>
        <p:txBody>
          <a:bodyPr/>
          <a:lstStyle/>
          <a:p>
            <a:r>
              <a:rPr lang="cs-CZ" dirty="0"/>
              <a:t>Úkoly PS </a:t>
            </a:r>
          </a:p>
        </p:txBody>
      </p:sp>
      <p:sp>
        <p:nvSpPr>
          <p:cNvPr id="3" name="Zástupný obsah 2">
            <a:extLst>
              <a:ext uri="{FF2B5EF4-FFF2-40B4-BE49-F238E27FC236}">
                <a16:creationId xmlns:a16="http://schemas.microsoft.com/office/drawing/2014/main" id="{E78FBBD7-1290-C792-462F-C6C08EB786A2}"/>
              </a:ext>
            </a:extLst>
          </p:cNvPr>
          <p:cNvSpPr>
            <a:spLocks noGrp="1"/>
          </p:cNvSpPr>
          <p:nvPr>
            <p:ph idx="1"/>
          </p:nvPr>
        </p:nvSpPr>
        <p:spPr/>
        <p:txBody>
          <a:bodyPr>
            <a:normAutofit/>
          </a:bodyPr>
          <a:lstStyle/>
          <a:p>
            <a:pPr marL="0" indent="0">
              <a:buNone/>
            </a:pPr>
            <a:r>
              <a:rPr lang="cs-CZ" sz="1800" b="1" i="0" u="none" strike="noStrike" baseline="0" dirty="0">
                <a:solidFill>
                  <a:srgbClr val="000000"/>
                </a:solidFill>
                <a:latin typeface="Arial" panose="020B0604020202020204" pitchFamily="34" charset="0"/>
              </a:rPr>
              <a:t>a) </a:t>
            </a:r>
            <a:r>
              <a:rPr lang="cs-CZ" sz="1800" b="0" i="0" u="none" strike="noStrike" baseline="0" dirty="0">
                <a:solidFill>
                  <a:srgbClr val="000000"/>
                </a:solidFill>
                <a:latin typeface="Arial" panose="020B0604020202020204" pitchFamily="34" charset="0"/>
              </a:rPr>
              <a:t>návrh hlavních principů </a:t>
            </a:r>
            <a:r>
              <a:rPr lang="cs-CZ" sz="1800" b="0" i="0" u="none" strike="noStrike" baseline="0" dirty="0" err="1">
                <a:solidFill>
                  <a:srgbClr val="000000"/>
                </a:solidFill>
                <a:latin typeface="Arial" panose="020B0604020202020204" pitchFamily="34" charset="0"/>
              </a:rPr>
              <a:t>kontraktového</a:t>
            </a:r>
            <a:r>
              <a:rPr lang="cs-CZ" sz="1800" b="0" i="0" u="none" strike="noStrike" baseline="0" dirty="0">
                <a:solidFill>
                  <a:srgbClr val="000000"/>
                </a:solidFill>
                <a:latin typeface="Arial" panose="020B0604020202020204" pitchFamily="34" charset="0"/>
              </a:rPr>
              <a:t> financování i) maximální podíl podporovaných studijních programů na celkovém počtu a zdroje financování </a:t>
            </a:r>
          </a:p>
          <a:p>
            <a:r>
              <a:rPr lang="cs-CZ" sz="1800" b="0" i="0" u="none" strike="noStrike" baseline="0" dirty="0">
                <a:solidFill>
                  <a:srgbClr val="000000"/>
                </a:solidFill>
                <a:latin typeface="Arial" panose="020B0604020202020204" pitchFamily="34" charset="0"/>
              </a:rPr>
              <a:t>robustní metodika posuzování přínosů </a:t>
            </a:r>
          </a:p>
          <a:p>
            <a:r>
              <a:rPr lang="cs-CZ" sz="1800" b="0" i="0" u="none" strike="noStrike" baseline="0" dirty="0">
                <a:solidFill>
                  <a:srgbClr val="000000"/>
                </a:solidFill>
                <a:latin typeface="Arial" panose="020B0604020202020204" pitchFamily="34" charset="0"/>
              </a:rPr>
              <a:t>pojistky zachování odborné integrity a neutrality studijních programů </a:t>
            </a:r>
          </a:p>
          <a:p>
            <a:r>
              <a:rPr lang="cs-CZ" sz="1800" b="0" i="0" u="none" strike="noStrike" baseline="0" dirty="0">
                <a:solidFill>
                  <a:srgbClr val="000000"/>
                </a:solidFill>
                <a:latin typeface="Arial" panose="020B0604020202020204" pitchFamily="34" charset="0"/>
              </a:rPr>
              <a:t>povinné a dobrovolné náležitosti smluvního nastavení KF </a:t>
            </a:r>
          </a:p>
          <a:p>
            <a:pPr marL="0" indent="0">
              <a:buNone/>
            </a:pPr>
            <a:r>
              <a:rPr lang="cs-CZ" sz="1800" b="1" i="0" u="none" strike="noStrike" baseline="0" dirty="0">
                <a:solidFill>
                  <a:srgbClr val="000000"/>
                </a:solidFill>
                <a:latin typeface="Arial" panose="020B0604020202020204" pitchFamily="34" charset="0"/>
              </a:rPr>
              <a:t>b)</a:t>
            </a:r>
            <a:r>
              <a:rPr lang="cs-CZ" sz="1800" b="0" i="0" u="none" strike="noStrike" baseline="0" dirty="0">
                <a:solidFill>
                  <a:srgbClr val="000000"/>
                </a:solidFill>
                <a:latin typeface="Arial" panose="020B0604020202020204" pitchFamily="34" charset="0"/>
              </a:rPr>
              <a:t> navrhnout předpokládané modelové situace, ve kterých budou principy KF zpravidla využívány i) dlouhodobý nedostatek konkrétních odborností s velkým negativním multiplikačním efektem </a:t>
            </a:r>
          </a:p>
          <a:p>
            <a:r>
              <a:rPr lang="cs-CZ" sz="1800" b="0" i="0" u="none" strike="noStrike" baseline="0" dirty="0">
                <a:solidFill>
                  <a:srgbClr val="000000"/>
                </a:solidFill>
                <a:latin typeface="Arial" panose="020B0604020202020204" pitchFamily="34" charset="0"/>
              </a:rPr>
              <a:t>řešení problému “slepice-vejce” v případě potřeby státu vybudovat dostatečně robustní odbornost v konkrétní strategické oblasti </a:t>
            </a:r>
          </a:p>
          <a:p>
            <a:r>
              <a:rPr lang="cs-CZ" sz="1800" b="0" i="0" u="none" strike="noStrike" baseline="0" dirty="0">
                <a:solidFill>
                  <a:srgbClr val="000000"/>
                </a:solidFill>
                <a:latin typeface="Arial" panose="020B0604020202020204" pitchFamily="34" charset="0"/>
              </a:rPr>
              <a:t>strategické investiční akce (např. Dukovany) </a:t>
            </a:r>
          </a:p>
          <a:p>
            <a:pPr marL="0" indent="0">
              <a:buNone/>
            </a:pPr>
            <a:r>
              <a:rPr lang="cs-CZ" sz="1800" b="1" i="0" u="none" strike="noStrike" baseline="0" dirty="0">
                <a:solidFill>
                  <a:srgbClr val="000000"/>
                </a:solidFill>
                <a:latin typeface="Arial" panose="020B0604020202020204" pitchFamily="34" charset="0"/>
              </a:rPr>
              <a:t>c)</a:t>
            </a:r>
            <a:r>
              <a:rPr lang="cs-CZ" sz="1800" b="0" i="0" u="none" strike="noStrike" baseline="0" dirty="0">
                <a:solidFill>
                  <a:srgbClr val="000000"/>
                </a:solidFill>
                <a:latin typeface="Arial" panose="020B0604020202020204" pitchFamily="34" charset="0"/>
              </a:rPr>
              <a:t> zmapování nejlepší zahraniční praxe, výběr pro Česko relevantních vzorů a principů </a:t>
            </a:r>
          </a:p>
          <a:p>
            <a:pPr marL="0" indent="0">
              <a:buNone/>
            </a:pPr>
            <a:r>
              <a:rPr lang="cs-CZ" sz="1800" b="0" i="0" u="none" strike="noStrike" baseline="0" dirty="0">
                <a:solidFill>
                  <a:srgbClr val="000000"/>
                </a:solidFill>
                <a:latin typeface="Arial" panose="020B0604020202020204" pitchFamily="34" charset="0"/>
              </a:rPr>
              <a:t>d) identifikace důvodů nízkého zájmu o STEM obory a návrhy řešení, včetně způsobu lákání zahraničních studentů a nástrojů jejich retence </a:t>
            </a:r>
          </a:p>
          <a:p>
            <a:endParaRPr lang="cs-CZ" sz="1800" b="0" i="0" u="none" strike="noStrike" baseline="0" dirty="0">
              <a:solidFill>
                <a:srgbClr val="000000"/>
              </a:solidFill>
              <a:latin typeface="Arial" panose="020B0604020202020204" pitchFamily="34" charset="0"/>
            </a:endParaRPr>
          </a:p>
          <a:p>
            <a:pPr marL="0" indent="0">
              <a:buNone/>
            </a:pPr>
            <a:endParaRPr lang="cs-CZ" sz="1800" b="0" i="0" u="none" strike="noStrike" baseline="0" dirty="0">
              <a:solidFill>
                <a:srgbClr val="000000"/>
              </a:solidFill>
              <a:latin typeface="Arial" panose="020B0604020202020204" pitchFamily="34" charset="0"/>
            </a:endParaRPr>
          </a:p>
          <a:p>
            <a:endParaRPr lang="cs-CZ" sz="1800" b="0" i="0" u="none" strike="noStrike" baseline="0" dirty="0">
              <a:solidFill>
                <a:srgbClr val="000000"/>
              </a:solidFill>
              <a:latin typeface="Arial" panose="020B0604020202020204" pitchFamily="34" charset="0"/>
            </a:endParaRPr>
          </a:p>
          <a:p>
            <a:endParaRPr lang="cs-CZ" sz="1800" b="0" i="0" u="none" strike="noStrike" baseline="0" dirty="0">
              <a:solidFill>
                <a:srgbClr val="000000"/>
              </a:solidFill>
              <a:latin typeface="Arial" panose="020B0604020202020204" pitchFamily="34" charset="0"/>
            </a:endParaRPr>
          </a:p>
          <a:p>
            <a:endParaRPr lang="cs-CZ" dirty="0"/>
          </a:p>
        </p:txBody>
      </p:sp>
    </p:spTree>
    <p:extLst>
      <p:ext uri="{BB962C8B-B14F-4D97-AF65-F5344CB8AC3E}">
        <p14:creationId xmlns:p14="http://schemas.microsoft.com/office/powerpoint/2010/main" val="1296996407"/>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f259d5f-67d9-4ba1-82b4-3d2f7f61f37a" xsi:nil="true"/>
    <lcf76f155ced4ddcb4097134ff3c332f xmlns="d55c5270-d53f-47f4-99ea-b68fe4a3d12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4503B334401EC489A543AF690B671B5" ma:contentTypeVersion="15" ma:contentTypeDescription="Vytvoří nový dokument" ma:contentTypeScope="" ma:versionID="480f91be9d2c65856750ac828e39c5b7">
  <xsd:schema xmlns:xsd="http://www.w3.org/2001/XMLSchema" xmlns:xs="http://www.w3.org/2001/XMLSchema" xmlns:p="http://schemas.microsoft.com/office/2006/metadata/properties" xmlns:ns2="d55c5270-d53f-47f4-99ea-b68fe4a3d12a" xmlns:ns3="8f259d5f-67d9-4ba1-82b4-3d2f7f61f37a" targetNamespace="http://schemas.microsoft.com/office/2006/metadata/properties" ma:root="true" ma:fieldsID="4491c5b7c8d0d06f022bde8502f33686" ns2:_="" ns3:_="">
    <xsd:import namespace="d55c5270-d53f-47f4-99ea-b68fe4a3d12a"/>
    <xsd:import namespace="8f259d5f-67d9-4ba1-82b4-3d2f7f61f3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c5270-d53f-47f4-99ea-b68fe4a3d1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Značky obrázků" ma:readOnly="false" ma:fieldId="{5cf76f15-5ced-4ddc-b409-7134ff3c332f}" ma:taxonomyMulti="true" ma:sspId="6b65d3ea-0971-4b47-92d7-2077c2970fd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259d5f-67d9-4ba1-82b4-3d2f7f61f37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53d4f3b-09f6-4226-ae0d-b1cb8ed9b1c3}" ma:internalName="TaxCatchAll" ma:showField="CatchAllData" ma:web="8f259d5f-67d9-4ba1-82b4-3d2f7f61f37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0A65BE-BFB9-48B4-A82E-ED2F2C8DC096}">
  <ds:schemaRefs>
    <ds:schemaRef ds:uri="http://schemas.microsoft.com/sharepoint/v3/contenttype/forms"/>
  </ds:schemaRefs>
</ds:datastoreItem>
</file>

<file path=customXml/itemProps2.xml><?xml version="1.0" encoding="utf-8"?>
<ds:datastoreItem xmlns:ds="http://schemas.openxmlformats.org/officeDocument/2006/customXml" ds:itemID="{5022454D-7E0A-4589-BB47-C8A82B2DFD55}">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34621e62-5899-41df-9e2b-c5376f78a260"/>
    <ds:schemaRef ds:uri="http://purl.org/dc/terms/"/>
    <ds:schemaRef ds:uri="9abc5b9a-1aa7-4fd9-bac3-24fed3595598"/>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C49970E-1B1C-41E3-98F2-0040A35C855B}"/>
</file>

<file path=docMetadata/LabelInfo.xml><?xml version="1.0" encoding="utf-8"?>
<clbl:labelList xmlns:clbl="http://schemas.microsoft.com/office/2020/mipLabelMetadata">
  <clbl:label id="{f26a48e1-fc21-461a-b97f-ac5bd535f341}" enabled="0" method="" siteId="{f26a48e1-fc21-461a-b97f-ac5bd535f341}" removed="1"/>
</clbl:labelList>
</file>

<file path=docProps/app.xml><?xml version="1.0" encoding="utf-8"?>
<Properties xmlns="http://schemas.openxmlformats.org/officeDocument/2006/extended-properties" xmlns:vt="http://schemas.openxmlformats.org/officeDocument/2006/docPropsVTypes">
  <TotalTime>505</TotalTime>
  <Words>1952</Words>
  <Application>Microsoft Office PowerPoint</Application>
  <PresentationFormat>Širokoúhlá obrazovka</PresentationFormat>
  <Paragraphs>419</Paragraphs>
  <Slides>31</Slides>
  <Notes>1</Notes>
  <HiddenSlides>1</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31</vt:i4>
      </vt:variant>
    </vt:vector>
  </HeadingPairs>
  <TitlesOfParts>
    <vt:vector size="39" baseType="lpstr">
      <vt:lpstr>Aptos</vt:lpstr>
      <vt:lpstr>Aptos Display</vt:lpstr>
      <vt:lpstr>Arial</vt:lpstr>
      <vt:lpstr>Calibri</vt:lpstr>
      <vt:lpstr>Futura Bk</vt:lpstr>
      <vt:lpstr>Roboto</vt:lpstr>
      <vt:lpstr>Segoe UI</vt:lpstr>
      <vt:lpstr>Motiv Office</vt:lpstr>
      <vt:lpstr>Ekonomické informace</vt:lpstr>
      <vt:lpstr>Obsah</vt:lpstr>
      <vt:lpstr>Kontraktové financování</vt:lpstr>
      <vt:lpstr>Vládní výbor pro strategické investice (VVSI) </vt:lpstr>
      <vt:lpstr>Prezentace aplikace PowerPoint</vt:lpstr>
      <vt:lpstr>PS Kontraktové financování (VVSI)  </vt:lpstr>
      <vt:lpstr>Kontraktové financování – dialogue based funding </vt:lpstr>
      <vt:lpstr>Základní principy a východiska kontraktového financování</vt:lpstr>
      <vt:lpstr>Úkoly PS </vt:lpstr>
      <vt:lpstr>Prezentace aplikace PowerPoint</vt:lpstr>
      <vt:lpstr>Prezentace aplikace PowerPoint</vt:lpstr>
      <vt:lpstr>Prezentace aplikace PowerPoint</vt:lpstr>
      <vt:lpstr>Prezentace aplikace PowerPoint</vt:lpstr>
      <vt:lpstr>Příprava dat a informací </vt:lpstr>
      <vt:lpstr>Prezentace aplikace PowerPoint</vt:lpstr>
      <vt:lpstr>Mzdové informace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Příspěvek na studenta</vt:lpstr>
      <vt:lpstr>Dopis rektorů zaměřený na financování VŠ</vt:lpstr>
      <vt:lpstr>Prezentace aplikace PowerPoint</vt:lpstr>
      <vt:lpstr>Prezentace aplikace PowerPoint</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Benešová Irena</dc:creator>
  <cp:lastModifiedBy>Kotrba Radim</cp:lastModifiedBy>
  <cp:revision>14</cp:revision>
  <dcterms:created xsi:type="dcterms:W3CDTF">2025-04-23T16:45:31Z</dcterms:created>
  <dcterms:modified xsi:type="dcterms:W3CDTF">2025-04-25T06:30:10Z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0x010100B4503B334401EC489A543AF690B671B5</vt:lpwstr>
  </property>
</Properties>
</file>